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4" r:id="rId9"/>
    <p:sldId id="265" r:id="rId10"/>
    <p:sldId id="270" r:id="rId11"/>
    <p:sldId id="271" r:id="rId12"/>
    <p:sldId id="272" r:id="rId13"/>
    <p:sldId id="273" r:id="rId14"/>
    <p:sldId id="266" r:id="rId15"/>
    <p:sldId id="267" r:id="rId16"/>
    <p:sldId id="268" r:id="rId17"/>
    <p:sldId id="269" r:id="rId18"/>
  </p:sldIdLst>
  <p:sldSz cx="12192000" cy="6858000"/>
  <p:notesSz cx="6858000" cy="9144000"/>
  <p:embeddedFontLst>
    <p:embeddedFont>
      <p:font typeface="Play" panose="020B0604020202020204" charset="0"/>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iS6JyFwzkXiZ7NiG5s7UhPannev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952" autoAdjust="0"/>
  </p:normalViewPr>
  <p:slideViewPr>
    <p:cSldViewPr snapToGrid="0">
      <p:cViewPr varScale="1">
        <p:scale>
          <a:sx n="63" d="100"/>
          <a:sy n="63" d="100"/>
        </p:scale>
        <p:origin x="7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Overall, I think all three methods (Caret, SHAP, XGBoost) generally agree on feature importance rankings. For all taks, demographic features (age_at_boost, biological_sex) show moderate importance, while infancy_vacwP has minimal impact across all tasks.</a:t>
            </a:r>
            <a:endParaRPr/>
          </a:p>
          <a:p>
            <a:pPr marL="0" lvl="0" indent="0" algn="l" rtl="0">
              <a:spcBef>
                <a:spcPts val="0"/>
              </a:spcBef>
              <a:spcAft>
                <a:spcPts val="0"/>
              </a:spcAft>
              <a:buNone/>
            </a:pPr>
            <a:endParaRPr/>
          </a:p>
          <a:p>
            <a:pPr marL="0" lvl="0" indent="0" algn="l" rtl="0">
              <a:spcBef>
                <a:spcPts val="0"/>
              </a:spcBef>
              <a:spcAft>
                <a:spcPts val="0"/>
              </a:spcAft>
              <a:buNone/>
            </a:pPr>
            <a:r>
              <a:rPr lang="en-US"/>
              <a:t>For absolute value prediction, I think it makes sense to see baseline measurements (D0) are consistently important for predicting their D1/D3/D14 outcomes. However, FC tasks show slightly different patterns than their raw value counterparts, suggesting different predictive mechanisms for absolute vs relative changes.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7" name="Google Shape;15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3077189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Overall, I think all three methods (Caret, SHAP, XGBoost) generally agree on feature importance rankings. For all taks, demographic features (age_at_boost, biological_sex) show moderate importance, while infancy_vacwP has minimal impact across all tasks.</a:t>
            </a:r>
            <a:endParaRPr/>
          </a:p>
          <a:p>
            <a:pPr marL="0" lvl="0" indent="0" algn="l" rtl="0">
              <a:spcBef>
                <a:spcPts val="0"/>
              </a:spcBef>
              <a:spcAft>
                <a:spcPts val="0"/>
              </a:spcAft>
              <a:buNone/>
            </a:pPr>
            <a:endParaRPr/>
          </a:p>
          <a:p>
            <a:pPr marL="0" lvl="0" indent="0" algn="l" rtl="0">
              <a:spcBef>
                <a:spcPts val="0"/>
              </a:spcBef>
              <a:spcAft>
                <a:spcPts val="0"/>
              </a:spcAft>
              <a:buNone/>
            </a:pPr>
            <a:r>
              <a:rPr lang="en-US"/>
              <a:t>For absolute value prediction, I think it makes sense to see baseline measurements (D0) are consistently important for predicting their D1/D3/D14 outcomes. However, FC tasks show slightly different patterns than their raw value counterparts, suggesting different predictive mechanisms for absolute vs relative changes.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7" name="Google Shape;15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2407445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Overall, I think all three methods (Caret, SHAP, XGBoost) generally agree on feature importance rankings. For all taks, demographic features (age_at_boost, biological_sex) show moderate importance, while infancy_vacwP has minimal impact across all tasks.</a:t>
            </a:r>
            <a:endParaRPr/>
          </a:p>
          <a:p>
            <a:pPr marL="0" lvl="0" indent="0" algn="l" rtl="0">
              <a:spcBef>
                <a:spcPts val="0"/>
              </a:spcBef>
              <a:spcAft>
                <a:spcPts val="0"/>
              </a:spcAft>
              <a:buNone/>
            </a:pPr>
            <a:endParaRPr/>
          </a:p>
          <a:p>
            <a:pPr marL="0" lvl="0" indent="0" algn="l" rtl="0">
              <a:spcBef>
                <a:spcPts val="0"/>
              </a:spcBef>
              <a:spcAft>
                <a:spcPts val="0"/>
              </a:spcAft>
              <a:buNone/>
            </a:pPr>
            <a:r>
              <a:rPr lang="en-US"/>
              <a:t>For absolute value prediction, I think it makes sense to see baseline measurements (D0) are consistently important for predicting their D1/D3/D14 outcomes. However, FC tasks show slightly different patterns than their raw value counterparts, suggesting different predictive mechanisms for absolute vs relative changes.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7" name="Google Shape;15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806036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Overall, I think all three methods (Caret, SHAP, XGBoost) generally agree on feature importance rankings. For all taks, demographic features (age_at_boost, biological_sex) show moderate importance, while infancy_vacwP has minimal impact across all tasks.</a:t>
            </a:r>
            <a:endParaRPr/>
          </a:p>
          <a:p>
            <a:pPr marL="0" lvl="0" indent="0" algn="l" rtl="0">
              <a:spcBef>
                <a:spcPts val="0"/>
              </a:spcBef>
              <a:spcAft>
                <a:spcPts val="0"/>
              </a:spcAft>
              <a:buNone/>
            </a:pPr>
            <a:endParaRPr/>
          </a:p>
          <a:p>
            <a:pPr marL="0" lvl="0" indent="0" algn="l" rtl="0">
              <a:spcBef>
                <a:spcPts val="0"/>
              </a:spcBef>
              <a:spcAft>
                <a:spcPts val="0"/>
              </a:spcAft>
              <a:buNone/>
            </a:pPr>
            <a:r>
              <a:rPr lang="en-US"/>
              <a:t>For absolute value prediction, I think it makes sense to see baseline measurements (D0) are consistently important for predicting their D1/D3/D14 outcomes. However, FC tasks show slightly different patterns than their raw value counterparts, suggesting different predictive mechanisms for absolute vs relative changes.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7" name="Google Shape;15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111608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Data Limitations</a:t>
            </a:r>
            <a:endParaRPr dirty="0"/>
          </a:p>
          <a:p>
            <a:pPr marL="0" lvl="0" indent="-76200" algn="l" rtl="0">
              <a:spcBef>
                <a:spcPts val="0"/>
              </a:spcBef>
              <a:spcAft>
                <a:spcPts val="0"/>
              </a:spcAft>
              <a:buClr>
                <a:schemeClr val="dk1"/>
              </a:buClr>
              <a:buSzPts val="1200"/>
              <a:buFont typeface="Arial"/>
              <a:buChar char="•"/>
            </a:pPr>
            <a:r>
              <a:rPr lang="en-US" b="1" dirty="0"/>
              <a:t>Small Sample Size:</a:t>
            </a:r>
            <a:endParaRPr dirty="0"/>
          </a:p>
          <a:p>
            <a:pPr marL="742950" lvl="1" indent="-285750" algn="l" rtl="0">
              <a:spcBef>
                <a:spcPts val="0"/>
              </a:spcBef>
              <a:spcAft>
                <a:spcPts val="0"/>
              </a:spcAft>
              <a:buClr>
                <a:schemeClr val="dk1"/>
              </a:buClr>
              <a:buSzPts val="1200"/>
              <a:buFont typeface="Arial"/>
              <a:buChar char="•"/>
            </a:pPr>
            <a:r>
              <a:rPr lang="en-US" dirty="0"/>
              <a:t>The dataset is relatively small (~119 training samples, 54 test samples), making it </a:t>
            </a:r>
            <a:r>
              <a:rPr lang="en-US" b="1" dirty="0"/>
              <a:t>prone to overfitting</a:t>
            </a:r>
            <a:r>
              <a:rPr lang="en-US" dirty="0"/>
              <a:t> and limiting the generalizability of models.</a:t>
            </a:r>
            <a:endParaRPr dirty="0"/>
          </a:p>
          <a:p>
            <a:pPr marL="742950" lvl="1" indent="-285750" algn="l" rtl="0">
              <a:spcBef>
                <a:spcPts val="0"/>
              </a:spcBef>
              <a:spcAft>
                <a:spcPts val="0"/>
              </a:spcAft>
              <a:buClr>
                <a:schemeClr val="dk1"/>
              </a:buClr>
              <a:buSzPts val="1200"/>
              <a:buFont typeface="Arial"/>
              <a:buChar char="•"/>
            </a:pPr>
            <a:r>
              <a:rPr lang="en-US" dirty="0"/>
              <a:t>Leave-One-Out Cross-Validation (LOOCV) was used, but </a:t>
            </a:r>
            <a:r>
              <a:rPr lang="en-US" b="1" dirty="0"/>
              <a:t>larger datasets</a:t>
            </a:r>
            <a:r>
              <a:rPr lang="en-US" dirty="0"/>
              <a:t> would improve model stability.</a:t>
            </a:r>
            <a:endParaRPr dirty="0"/>
          </a:p>
          <a:p>
            <a:pPr marL="0" lvl="0" indent="-76200" algn="l" rtl="0">
              <a:spcBef>
                <a:spcPts val="0"/>
              </a:spcBef>
              <a:spcAft>
                <a:spcPts val="0"/>
              </a:spcAft>
              <a:buClr>
                <a:schemeClr val="dk1"/>
              </a:buClr>
              <a:buSzPts val="1200"/>
              <a:buFont typeface="Arial"/>
              <a:buChar char="•"/>
            </a:pPr>
            <a:r>
              <a:rPr lang="en-US" b="1" dirty="0"/>
              <a:t>Missing Values:</a:t>
            </a:r>
            <a:endParaRPr dirty="0"/>
          </a:p>
          <a:p>
            <a:pPr marL="742950" lvl="1" indent="-285750" algn="l" rtl="0">
              <a:spcBef>
                <a:spcPts val="0"/>
              </a:spcBef>
              <a:spcAft>
                <a:spcPts val="0"/>
              </a:spcAft>
              <a:buClr>
                <a:schemeClr val="dk1"/>
              </a:buClr>
              <a:buSzPts val="1200"/>
              <a:buFont typeface="Arial"/>
              <a:buChar char="•"/>
            </a:pPr>
            <a:r>
              <a:rPr lang="en-US" dirty="0"/>
              <a:t>Some features had </a:t>
            </a:r>
            <a:r>
              <a:rPr lang="en-US" b="1" dirty="0"/>
              <a:t>missing data</a:t>
            </a:r>
            <a:r>
              <a:rPr lang="en-US" dirty="0"/>
              <a:t>, requiring </a:t>
            </a:r>
            <a:r>
              <a:rPr lang="en-US" b="1" dirty="0"/>
              <a:t>imputation (median-based or MICE)</a:t>
            </a:r>
            <a:r>
              <a:rPr lang="en-US" dirty="0"/>
              <a:t>, which might introduce bias.</a:t>
            </a:r>
            <a:endParaRPr dirty="0"/>
          </a:p>
          <a:p>
            <a:pPr marL="742950" lvl="1" indent="-285750" algn="l" rtl="0">
              <a:spcBef>
                <a:spcPts val="0"/>
              </a:spcBef>
              <a:spcAft>
                <a:spcPts val="0"/>
              </a:spcAft>
              <a:buClr>
                <a:schemeClr val="dk1"/>
              </a:buClr>
              <a:buSzPts val="1200"/>
              <a:buFont typeface="Arial"/>
              <a:buChar char="•"/>
            </a:pPr>
            <a:r>
              <a:rPr lang="en-US" dirty="0"/>
              <a:t>Certain features had </a:t>
            </a:r>
            <a:r>
              <a:rPr lang="en-US" b="1" dirty="0"/>
              <a:t>low variance</a:t>
            </a:r>
            <a:r>
              <a:rPr lang="en-US" dirty="0"/>
              <a:t> and had to be filtered out, potentially removing useful signals.</a:t>
            </a:r>
            <a:endParaRPr dirty="0"/>
          </a:p>
          <a:p>
            <a:pPr marL="0" lvl="0" indent="-76200" algn="l" rtl="0">
              <a:spcBef>
                <a:spcPts val="0"/>
              </a:spcBef>
              <a:spcAft>
                <a:spcPts val="0"/>
              </a:spcAft>
              <a:buClr>
                <a:schemeClr val="dk1"/>
              </a:buClr>
              <a:buSzPts val="1200"/>
              <a:buFont typeface="Arial"/>
              <a:buChar char="•"/>
            </a:pPr>
            <a:r>
              <a:rPr lang="en-US" b="1" dirty="0"/>
              <a:t>Feature Redundancy &amp; Selection:</a:t>
            </a:r>
            <a:endParaRPr dirty="0"/>
          </a:p>
          <a:p>
            <a:pPr marL="742950" lvl="1" indent="-285750" algn="l" rtl="0">
              <a:spcBef>
                <a:spcPts val="0"/>
              </a:spcBef>
              <a:spcAft>
                <a:spcPts val="0"/>
              </a:spcAft>
              <a:buClr>
                <a:schemeClr val="dk1"/>
              </a:buClr>
              <a:buSzPts val="1200"/>
              <a:buFont typeface="Arial"/>
              <a:buChar char="•"/>
            </a:pPr>
            <a:r>
              <a:rPr lang="en-US" dirty="0"/>
              <a:t>The dataset contains </a:t>
            </a:r>
            <a:r>
              <a:rPr lang="en-US" b="1" dirty="0"/>
              <a:t>high-dimensional</a:t>
            </a:r>
            <a:r>
              <a:rPr lang="en-US" dirty="0"/>
              <a:t> features (~58,000 features), requiring careful </a:t>
            </a:r>
            <a:r>
              <a:rPr lang="en-US" b="1" dirty="0"/>
              <a:t>feature selection</a:t>
            </a:r>
            <a:r>
              <a:rPr lang="en-US" dirty="0"/>
              <a:t> to prevent noise from degrading model performance.</a:t>
            </a:r>
            <a:endParaRPr dirty="0"/>
          </a:p>
          <a:p>
            <a:pPr marL="742950" lvl="1" indent="-285750" algn="l" rtl="0">
              <a:spcBef>
                <a:spcPts val="0"/>
              </a:spcBef>
              <a:spcAft>
                <a:spcPts val="0"/>
              </a:spcAft>
              <a:buClr>
                <a:schemeClr val="dk1"/>
              </a:buClr>
              <a:buSzPts val="1200"/>
              <a:buFont typeface="Arial"/>
              <a:buChar char="•"/>
            </a:pPr>
            <a:r>
              <a:rPr lang="en-US" dirty="0"/>
              <a:t>The challenge of balancing </a:t>
            </a:r>
            <a:r>
              <a:rPr lang="en-US" b="1" dirty="0"/>
              <a:t>multi-omics integration</a:t>
            </a:r>
            <a:r>
              <a:rPr lang="en-US" dirty="0"/>
              <a:t> while avoiding overfitting remains.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Differences Between Absolute &amp; Fold-Change Predictions:</a:t>
            </a:r>
            <a:endParaRPr dirty="0"/>
          </a:p>
          <a:p>
            <a:pPr marL="0" lvl="0" indent="-76200" algn="l" rtl="0">
              <a:spcBef>
                <a:spcPts val="0"/>
              </a:spcBef>
              <a:spcAft>
                <a:spcPts val="0"/>
              </a:spcAft>
              <a:buClr>
                <a:schemeClr val="dk1"/>
              </a:buClr>
              <a:buSzPts val="1200"/>
              <a:buFont typeface="Arial"/>
              <a:buChar char="•"/>
            </a:pPr>
            <a:r>
              <a:rPr lang="en-US" dirty="0"/>
              <a:t>Models for </a:t>
            </a:r>
            <a:r>
              <a:rPr lang="en-US" b="1" dirty="0"/>
              <a:t>absolute values</a:t>
            </a:r>
            <a:r>
              <a:rPr lang="en-US" dirty="0"/>
              <a:t> performed well using </a:t>
            </a:r>
            <a:r>
              <a:rPr lang="en-US" b="1" dirty="0"/>
              <a:t>baseline immune markers</a:t>
            </a:r>
            <a:r>
              <a:rPr lang="en-US" dirty="0"/>
              <a:t>, but </a:t>
            </a:r>
            <a:r>
              <a:rPr lang="en-US" b="1" dirty="0"/>
              <a:t>fold-change (FC) tasks</a:t>
            </a:r>
            <a:r>
              <a:rPr lang="en-US" dirty="0"/>
              <a:t> exhibited </a:t>
            </a:r>
            <a:r>
              <a:rPr lang="en-US" b="1" dirty="0"/>
              <a:t>different feature importance patterns</a:t>
            </a:r>
            <a:r>
              <a:rPr lang="en-US" dirty="0"/>
              <a:t>, suggesting the need for </a:t>
            </a:r>
            <a:r>
              <a:rPr lang="en-US" b="1" dirty="0"/>
              <a:t>task-specific models</a:t>
            </a:r>
            <a:r>
              <a:rPr lang="en-US" dirty="0"/>
              <a:t>.</a:t>
            </a:r>
            <a:endParaRPr dirty="0"/>
          </a:p>
          <a:p>
            <a:pPr marL="0" lvl="0" indent="-76200" algn="l" rtl="0">
              <a:spcBef>
                <a:spcPts val="0"/>
              </a:spcBef>
              <a:spcAft>
                <a:spcPts val="0"/>
              </a:spcAft>
              <a:buClr>
                <a:schemeClr val="dk1"/>
              </a:buClr>
              <a:buSzPts val="1200"/>
              <a:buFont typeface="Arial"/>
              <a:buChar char="•"/>
            </a:pPr>
            <a:r>
              <a:rPr lang="en-US" dirty="0"/>
              <a:t>This suggests different </a:t>
            </a:r>
            <a:r>
              <a:rPr lang="en-US" b="1" dirty="0"/>
              <a:t>underlying biological mechanisms</a:t>
            </a:r>
            <a:r>
              <a:rPr lang="en-US" dirty="0"/>
              <a:t> for absolute vs. relative changes.</a:t>
            </a:r>
            <a:endParaRPr dirty="0"/>
          </a:p>
          <a:p>
            <a:pPr marL="0" lvl="0" indent="0" algn="l" rtl="0">
              <a:spcBef>
                <a:spcPts val="0"/>
              </a:spcBef>
              <a:spcAft>
                <a:spcPts val="0"/>
              </a:spcAft>
              <a:buNone/>
            </a:pPr>
            <a:r>
              <a:rPr lang="en-US" b="1" dirty="0"/>
              <a:t>Influence of Simple Features:</a:t>
            </a:r>
            <a:endParaRPr dirty="0"/>
          </a:p>
          <a:p>
            <a:pPr marL="0" lvl="0" indent="-76200" algn="l" rtl="0">
              <a:spcBef>
                <a:spcPts val="0"/>
              </a:spcBef>
              <a:spcAft>
                <a:spcPts val="0"/>
              </a:spcAft>
              <a:buClr>
                <a:schemeClr val="dk1"/>
              </a:buClr>
              <a:buSzPts val="1200"/>
              <a:buFont typeface="Arial"/>
              <a:buChar char="•"/>
            </a:pPr>
            <a:r>
              <a:rPr lang="en-US" dirty="0"/>
              <a:t>Surprisingly, </a:t>
            </a:r>
            <a:r>
              <a:rPr lang="en-US" b="1" dirty="0"/>
              <a:t>age at boost</a:t>
            </a:r>
            <a:r>
              <a:rPr lang="en-US" dirty="0"/>
              <a:t> remained one of the strongest predictors, as noted in previous CMI-PB challenges.</a:t>
            </a:r>
            <a:endParaRPr dirty="0"/>
          </a:p>
          <a:p>
            <a:pPr marL="0" lvl="0" indent="-76200" algn="l" rtl="0">
              <a:spcBef>
                <a:spcPts val="0"/>
              </a:spcBef>
              <a:spcAft>
                <a:spcPts val="0"/>
              </a:spcAft>
              <a:buClr>
                <a:schemeClr val="dk1"/>
              </a:buClr>
              <a:buSzPts val="1200"/>
              <a:buFont typeface="Arial"/>
              <a:buChar char="•"/>
            </a:pPr>
            <a:r>
              <a:rPr lang="en-US" dirty="0"/>
              <a:t>This raises concerns that some </a:t>
            </a:r>
            <a:r>
              <a:rPr lang="en-US" b="1" dirty="0"/>
              <a:t>non-omics features (e.g., age, sex)</a:t>
            </a:r>
            <a:r>
              <a:rPr lang="en-US" dirty="0"/>
              <a:t> may dominate predictions over complex molecular biomarkers.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Generalizability &amp; Biological Interpretability</a:t>
            </a:r>
            <a:endParaRPr dirty="0"/>
          </a:p>
          <a:p>
            <a:pPr marL="0" lvl="0" indent="-76200" algn="l" rtl="0">
              <a:spcBef>
                <a:spcPts val="0"/>
              </a:spcBef>
              <a:spcAft>
                <a:spcPts val="0"/>
              </a:spcAft>
              <a:buClr>
                <a:schemeClr val="dk1"/>
              </a:buClr>
              <a:buSzPts val="1200"/>
              <a:buFont typeface="Arial"/>
              <a:buChar char="•"/>
            </a:pPr>
            <a:r>
              <a:rPr lang="en-US" b="1" dirty="0"/>
              <a:t>Limited External Validation:</a:t>
            </a:r>
            <a:endParaRPr dirty="0"/>
          </a:p>
          <a:p>
            <a:pPr marL="742950" lvl="1" indent="-285750" algn="l" rtl="0">
              <a:spcBef>
                <a:spcPts val="0"/>
              </a:spcBef>
              <a:spcAft>
                <a:spcPts val="0"/>
              </a:spcAft>
              <a:buClr>
                <a:schemeClr val="dk1"/>
              </a:buClr>
              <a:buSzPts val="1200"/>
              <a:buFont typeface="Arial"/>
              <a:buChar char="•"/>
            </a:pPr>
            <a:r>
              <a:rPr lang="en-US" dirty="0"/>
              <a:t>The model was tested on </a:t>
            </a:r>
            <a:r>
              <a:rPr lang="en-US" b="1" dirty="0"/>
              <a:t>one dataset</a:t>
            </a:r>
            <a:r>
              <a:rPr lang="en-US" dirty="0"/>
              <a:t>, but its generalizability to </a:t>
            </a:r>
            <a:r>
              <a:rPr lang="en-US" b="1" dirty="0"/>
              <a:t>other vaccine responses</a:t>
            </a:r>
            <a:r>
              <a:rPr lang="en-US" dirty="0"/>
              <a:t> or </a:t>
            </a:r>
            <a:r>
              <a:rPr lang="en-US" b="1" dirty="0"/>
              <a:t>real-world clinical settings</a:t>
            </a:r>
            <a:r>
              <a:rPr lang="en-US" dirty="0"/>
              <a:t> is unclear.</a:t>
            </a:r>
            <a:endParaRPr dirty="0"/>
          </a:p>
          <a:p>
            <a:pPr marL="742950" lvl="1" indent="-285750" algn="l" rtl="0">
              <a:spcBef>
                <a:spcPts val="0"/>
              </a:spcBef>
              <a:spcAft>
                <a:spcPts val="0"/>
              </a:spcAft>
              <a:buClr>
                <a:schemeClr val="dk1"/>
              </a:buClr>
              <a:buSzPts val="1200"/>
              <a:buFont typeface="Arial"/>
              <a:buChar char="•"/>
            </a:pPr>
            <a:r>
              <a:rPr lang="en-US" dirty="0"/>
              <a:t>Future work should evaluate models on </a:t>
            </a:r>
            <a:r>
              <a:rPr lang="en-US" b="1" dirty="0"/>
              <a:t>independent cohorts</a:t>
            </a:r>
            <a:r>
              <a:rPr lang="en-US" dirty="0"/>
              <a:t>.</a:t>
            </a:r>
            <a:endParaRPr dirty="0"/>
          </a:p>
          <a:p>
            <a:pPr marL="0" lvl="0" indent="-76200" algn="l" rtl="0">
              <a:spcBef>
                <a:spcPts val="0"/>
              </a:spcBef>
              <a:spcAft>
                <a:spcPts val="0"/>
              </a:spcAft>
              <a:buClr>
                <a:schemeClr val="dk1"/>
              </a:buClr>
              <a:buSzPts val="1200"/>
              <a:buFont typeface="Arial"/>
              <a:buChar char="•"/>
            </a:pPr>
            <a:r>
              <a:rPr lang="en-US" b="1" dirty="0"/>
              <a:t>Mechanistic Understanding:</a:t>
            </a:r>
            <a:endParaRPr dirty="0"/>
          </a:p>
          <a:p>
            <a:pPr marL="742950" lvl="1" indent="-285750" algn="l" rtl="0">
              <a:spcBef>
                <a:spcPts val="0"/>
              </a:spcBef>
              <a:spcAft>
                <a:spcPts val="0"/>
              </a:spcAft>
              <a:buClr>
                <a:schemeClr val="dk1"/>
              </a:buClr>
              <a:buSzPts val="1200"/>
              <a:buFont typeface="Arial"/>
              <a:buChar char="•"/>
            </a:pPr>
            <a:r>
              <a:rPr lang="en-US" dirty="0"/>
              <a:t>While </a:t>
            </a:r>
            <a:r>
              <a:rPr lang="en-US" dirty="0" err="1"/>
              <a:t>XGBoost</a:t>
            </a:r>
            <a:r>
              <a:rPr lang="en-US" dirty="0"/>
              <a:t> provides accurate predictions, it remains a </a:t>
            </a:r>
            <a:r>
              <a:rPr lang="en-US" b="1" dirty="0"/>
              <a:t>black-box model</a:t>
            </a:r>
            <a:r>
              <a:rPr lang="en-US" dirty="0"/>
              <a:t>, making it harder to derive clear </a:t>
            </a:r>
            <a:r>
              <a:rPr lang="en-US" b="1" dirty="0"/>
              <a:t>biological insights</a:t>
            </a:r>
            <a:r>
              <a:rPr lang="en-US" dirty="0"/>
              <a:t> from feature contributions.</a:t>
            </a:r>
            <a:endParaRPr dirty="0"/>
          </a:p>
          <a:p>
            <a:pPr marL="742950" lvl="1" indent="-285750" algn="l" rtl="0">
              <a:spcBef>
                <a:spcPts val="0"/>
              </a:spcBef>
              <a:spcAft>
                <a:spcPts val="0"/>
              </a:spcAft>
              <a:buClr>
                <a:schemeClr val="dk1"/>
              </a:buClr>
              <a:buSzPts val="1200"/>
              <a:buFont typeface="Arial"/>
              <a:buChar char="•"/>
            </a:pPr>
            <a:r>
              <a:rPr lang="en-US" dirty="0"/>
              <a:t>Incorporating </a:t>
            </a:r>
            <a:r>
              <a:rPr lang="en-US" b="1" dirty="0"/>
              <a:t>interpretable ML methods</a:t>
            </a:r>
            <a:r>
              <a:rPr lang="en-US" dirty="0"/>
              <a:t> (e.g., SHAP, pathway-based models) may improve mechanistic understanding.</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165" name="Google Shape;165;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 would like to express my sincere gratitude to the </a:t>
            </a:r>
            <a:r>
              <a:rPr lang="en-US" b="1"/>
              <a:t>CMI-PB Challenge organizers</a:t>
            </a:r>
            <a:r>
              <a:rPr lang="en-US"/>
              <a:t> for providing this unique opportunity to advance </a:t>
            </a:r>
            <a:r>
              <a:rPr lang="en-US" b="1"/>
              <a:t>computational modeling in vaccinology</a:t>
            </a:r>
            <a:r>
              <a:rPr lang="en-US"/>
              <a:t>.</a:t>
            </a:r>
            <a:endParaRPr/>
          </a:p>
          <a:p>
            <a:pPr marL="0" lvl="0" indent="0" algn="l" rtl="0">
              <a:spcBef>
                <a:spcPts val="0"/>
              </a:spcBef>
              <a:spcAft>
                <a:spcPts val="0"/>
              </a:spcAft>
              <a:buNone/>
            </a:pPr>
            <a:endParaRPr/>
          </a:p>
          <a:p>
            <a:pPr marL="0" lvl="0" indent="0" algn="l" rtl="0">
              <a:spcBef>
                <a:spcPts val="0"/>
              </a:spcBef>
              <a:spcAft>
                <a:spcPts val="0"/>
              </a:spcAft>
              <a:buNone/>
            </a:pPr>
            <a:r>
              <a:rPr lang="en-US"/>
              <a:t>And all team members </a:t>
            </a:r>
            <a:endParaRPr/>
          </a:p>
        </p:txBody>
      </p:sp>
      <p:sp>
        <p:nvSpPr>
          <p:cNvPr id="178" name="Google Shape;17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Thanks to CMI-PB challenge to provide this valuable dataset for us to explore. </a:t>
            </a: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Feature Selection Strategy</a:t>
            </a:r>
            <a:endParaRPr/>
          </a:p>
          <a:p>
            <a:pPr marL="0" lvl="0" indent="-76200" algn="l" rtl="0">
              <a:spcBef>
                <a:spcPts val="0"/>
              </a:spcBef>
              <a:spcAft>
                <a:spcPts val="0"/>
              </a:spcAft>
              <a:buClr>
                <a:schemeClr val="dk1"/>
              </a:buClr>
              <a:buSzPts val="1200"/>
              <a:buFont typeface="Arial"/>
              <a:buChar char="•"/>
            </a:pPr>
            <a:r>
              <a:rPr lang="en-US" b="1"/>
              <a:t>Why these features?</a:t>
            </a:r>
            <a:r>
              <a:rPr lang="en-US"/>
              <a:t> </a:t>
            </a:r>
            <a:endParaRPr/>
          </a:p>
          <a:p>
            <a:pPr marL="742950" lvl="1" indent="-285750" algn="l" rtl="0">
              <a:spcBef>
                <a:spcPts val="0"/>
              </a:spcBef>
              <a:spcAft>
                <a:spcPts val="0"/>
              </a:spcAft>
              <a:buClr>
                <a:schemeClr val="dk1"/>
              </a:buClr>
              <a:buSzPts val="1200"/>
              <a:buFont typeface="Arial"/>
              <a:buChar char="•"/>
            </a:pPr>
            <a:r>
              <a:rPr lang="en-US"/>
              <a:t>Based on previous challenge projects &amp; example codes</a:t>
            </a:r>
            <a:endParaRPr/>
          </a:p>
          <a:p>
            <a:pPr marL="742950" lvl="1" indent="-285750" algn="l" rtl="0">
              <a:spcBef>
                <a:spcPts val="0"/>
              </a:spcBef>
              <a:spcAft>
                <a:spcPts val="0"/>
              </a:spcAft>
              <a:buClr>
                <a:schemeClr val="dk1"/>
              </a:buClr>
              <a:buSzPts val="1200"/>
              <a:buFont typeface="Arial"/>
              <a:buChar char="•"/>
            </a:pPr>
            <a:r>
              <a:rPr lang="en-US"/>
              <a:t>LOOCV performance evaluation led to excluding some features</a:t>
            </a:r>
            <a:endParaRPr/>
          </a:p>
          <a:p>
            <a:pPr marL="742950" lvl="1" indent="-285750" algn="l" rtl="0">
              <a:spcBef>
                <a:spcPts val="0"/>
              </a:spcBef>
              <a:spcAft>
                <a:spcPts val="0"/>
              </a:spcAft>
              <a:buClr>
                <a:schemeClr val="dk1"/>
              </a:buClr>
              <a:buSzPts val="1200"/>
              <a:buFont typeface="Arial"/>
              <a:buChar char="•"/>
            </a:pPr>
            <a:r>
              <a:rPr lang="en-US"/>
              <a:t>MCIA model was tested but didn’t perform well</a:t>
            </a:r>
            <a:endParaRPr/>
          </a:p>
          <a:p>
            <a:pPr marL="0" lvl="0" indent="0" algn="l" rtl="0">
              <a:spcBef>
                <a:spcPts val="0"/>
              </a:spcBef>
              <a:spcAft>
                <a:spcPts val="0"/>
              </a:spcAft>
              <a:buNone/>
            </a:pP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None/>
            </a:pPr>
            <a:r>
              <a:rPr lang="en-US" sz="1800">
                <a:latin typeface="Arial"/>
                <a:ea typeface="Arial"/>
                <a:cs typeface="Arial"/>
                <a:sym typeface="Arial"/>
              </a:rPr>
              <a:t>The reason why we selected those features is that we evaluated the projects from previous challenges and example code and found these features have good prediction power. Also, we tried to include more data provided, and they didn’t seem to perform well when we used Leave-One-Out Cross-Validation (LOOCV) to evaluate. For example, we tried Multiple Co-Inertia Analysis (MCIA) model to deal with omics and cell frequency data but it’s not working that well.   </a:t>
            </a:r>
            <a:endParaRPr/>
          </a:p>
        </p:txBody>
      </p:sp>
      <p:sp>
        <p:nvSpPr>
          <p:cNvPr id="127" name="Google Shape;12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None/>
            </a:pPr>
            <a:r>
              <a:rPr lang="en-US" sz="1800" dirty="0">
                <a:latin typeface="Arial"/>
                <a:ea typeface="Arial"/>
                <a:cs typeface="Arial"/>
                <a:sym typeface="Arial"/>
              </a:rPr>
              <a:t>To choose the best model to use, we implemented a comprehensive model evaluation framework incorporating ten distinct algorithms:</a:t>
            </a:r>
            <a:endParaRPr dirty="0"/>
          </a:p>
          <a:p>
            <a:pPr marL="0" marR="0" lvl="0" indent="0" algn="l" rtl="0">
              <a:lnSpc>
                <a:spcPct val="115000"/>
              </a:lnSpc>
              <a:spcBef>
                <a:spcPts val="800"/>
              </a:spcBef>
              <a:spcAft>
                <a:spcPts val="0"/>
              </a:spcAft>
              <a:buNone/>
            </a:pPr>
            <a:r>
              <a:rPr lang="en-US" sz="1800" dirty="0">
                <a:latin typeface="Arial"/>
                <a:ea typeface="Arial"/>
                <a:cs typeface="Arial"/>
                <a:sym typeface="Arial"/>
              </a:rPr>
              <a:t>Linear Models: Standard Linear Regression, Lasso Regression (α=1), Ridge Regression (α=0), Elastic Net (α=0.1-0.9)</a:t>
            </a:r>
            <a:endParaRPr dirty="0"/>
          </a:p>
          <a:p>
            <a:pPr marL="0" marR="0" lvl="0" indent="0" algn="l" rtl="0">
              <a:lnSpc>
                <a:spcPct val="115000"/>
              </a:lnSpc>
              <a:spcBef>
                <a:spcPts val="800"/>
              </a:spcBef>
              <a:spcAft>
                <a:spcPts val="0"/>
              </a:spcAft>
              <a:buNone/>
            </a:pPr>
            <a:r>
              <a:rPr lang="en-US" sz="1800" dirty="0">
                <a:latin typeface="Arial"/>
                <a:ea typeface="Arial"/>
                <a:cs typeface="Arial"/>
                <a:sym typeface="Arial"/>
              </a:rPr>
              <a:t>Non-linear Models: Random Forest. Support Vector Machines, Gradient Boosting, </a:t>
            </a:r>
            <a:r>
              <a:rPr lang="en-US" sz="1800" dirty="0" err="1">
                <a:latin typeface="Arial"/>
                <a:ea typeface="Arial"/>
                <a:cs typeface="Arial"/>
                <a:sym typeface="Arial"/>
              </a:rPr>
              <a:t>XGBoost</a:t>
            </a:r>
            <a:r>
              <a:rPr lang="en-US" sz="1800" dirty="0">
                <a:latin typeface="Arial"/>
                <a:ea typeface="Arial"/>
                <a:cs typeface="Arial"/>
                <a:sym typeface="Arial"/>
              </a:rPr>
              <a:t> </a:t>
            </a:r>
            <a:endParaRPr dirty="0"/>
          </a:p>
          <a:p>
            <a:pPr marL="0" lvl="0" indent="0" algn="l" rtl="0">
              <a:spcBef>
                <a:spcPts val="800"/>
              </a:spcBef>
              <a:spcAft>
                <a:spcPts val="0"/>
              </a:spcAft>
              <a:buNone/>
            </a:pPr>
            <a:endParaRPr lang="en-US" dirty="0"/>
          </a:p>
          <a:p>
            <a:pPr marL="0" marR="0" lvl="0" indent="0" algn="l" rtl="0">
              <a:lnSpc>
                <a:spcPct val="100000"/>
              </a:lnSpc>
              <a:spcBef>
                <a:spcPts val="0"/>
              </a:spcBef>
              <a:spcAft>
                <a:spcPts val="0"/>
              </a:spcAft>
              <a:buClr>
                <a:schemeClr val="dk1"/>
              </a:buClr>
              <a:buSzPts val="1200"/>
              <a:buFont typeface="Arial"/>
              <a:buNone/>
            </a:pPr>
            <a:r>
              <a:rPr lang="en-US" sz="1200" dirty="0">
                <a:latin typeface="Arial"/>
                <a:ea typeface="Arial"/>
                <a:cs typeface="Arial"/>
                <a:sym typeface="Arial"/>
              </a:rPr>
              <a:t>We used Leave-One-Out Cross-Validation (LOOCV) to evaluate the model considering the limited number of data. Root Mean Square Error (RMSE) served as the optimization metric during training, while correlation between predictions and observations was used for performance comparison.</a:t>
            </a:r>
            <a:endParaRPr lang="en-US" dirty="0"/>
          </a:p>
          <a:p>
            <a:pPr marL="0" lvl="0" indent="0" algn="l" rtl="0">
              <a:spcBef>
                <a:spcPts val="0"/>
              </a:spcBef>
              <a:spcAft>
                <a:spcPts val="0"/>
              </a:spcAft>
              <a:buNone/>
            </a:pPr>
            <a:endParaRPr lang="en-US" dirty="0"/>
          </a:p>
          <a:p>
            <a:pPr marL="0" lvl="0" indent="0" algn="l" rtl="0">
              <a:spcBef>
                <a:spcPts val="800"/>
              </a:spcBef>
              <a:spcAft>
                <a:spcPts val="0"/>
              </a:spcAft>
              <a:buNone/>
            </a:pPr>
            <a:endParaRPr dirty="0"/>
          </a:p>
        </p:txBody>
      </p:sp>
      <p:sp>
        <p:nvSpPr>
          <p:cNvPr id="135" name="Google Shape;13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a:latin typeface="Arial"/>
                <a:ea typeface="Arial"/>
                <a:cs typeface="Arial"/>
                <a:sym typeface="Arial"/>
              </a:rPr>
              <a:t>XGBoost Tree consistently demonstrated superior performance across multiple prediction tasks. Model performance varied notably between direct measurements and fold-change predictions, suggesting different underlying biological mechanisms may govern these responses. But we do think we are limited by the limited number of features we use. Future work could focus on incorporating additional immunological parameters and exploring deep learning approaches for capturing complex interactions between immune system components and this might need more data collected.</a:t>
            </a:r>
            <a:endParaRPr/>
          </a:p>
          <a:p>
            <a:pPr marL="0" lvl="0" indent="0" algn="l" rtl="0">
              <a:spcBef>
                <a:spcPts val="0"/>
              </a:spcBef>
              <a:spcAft>
                <a:spcPts val="0"/>
              </a:spcAft>
              <a:buNone/>
            </a:pPr>
            <a:endParaRPr/>
          </a:p>
        </p:txBody>
      </p:sp>
      <p:sp>
        <p:nvSpPr>
          <p:cNvPr id="150" name="Google Shape;15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Overall, I think all three methods (Caret, SHAP, XGBoost) generally agree on feature importance rankings. For all taks, demographic features (age_at_boost, biological_sex) show moderate importance, while infancy_vacwP has minimal impact across all tasks.</a:t>
            </a:r>
            <a:endParaRPr/>
          </a:p>
          <a:p>
            <a:pPr marL="0" lvl="0" indent="0" algn="l" rtl="0">
              <a:spcBef>
                <a:spcPts val="0"/>
              </a:spcBef>
              <a:spcAft>
                <a:spcPts val="0"/>
              </a:spcAft>
              <a:buNone/>
            </a:pPr>
            <a:endParaRPr/>
          </a:p>
          <a:p>
            <a:pPr marL="0" lvl="0" indent="0" algn="l" rtl="0">
              <a:spcBef>
                <a:spcPts val="0"/>
              </a:spcBef>
              <a:spcAft>
                <a:spcPts val="0"/>
              </a:spcAft>
              <a:buNone/>
            </a:pPr>
            <a:r>
              <a:rPr lang="en-US"/>
              <a:t>For absolute value prediction, I think it makes sense to see baseline measurements (D0) are consistently important for predicting their D1/D3/D14 outcomes. However, FC tasks show slightly different patterns than their raw value counterparts, suggesting different predictive mechanisms for absolute vs relative changes.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7" name="Google Shape;15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0" name="Google Shape;30;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4"/>
          <p:cNvSpPr>
            <a:spLocks noGrp="1"/>
          </p:cNvSpPr>
          <p:nvPr>
            <p:ph type="pic" idx="2"/>
          </p:nvPr>
        </p:nvSpPr>
        <p:spPr>
          <a:xfrm>
            <a:off x="5183188" y="987425"/>
            <a:ext cx="6172200" cy="4873625"/>
          </a:xfrm>
          <a:prstGeom prst="rect">
            <a:avLst/>
          </a:prstGeom>
          <a:noFill/>
          <a:ln>
            <a:noFill/>
          </a:ln>
        </p:spPr>
      </p:sp>
      <p:sp>
        <p:nvSpPr>
          <p:cNvPr id="68" name="Google Shape;68;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512064" y="1393296"/>
            <a:ext cx="11533632"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400"/>
              <a:buFont typeface="Play"/>
              <a:buNone/>
            </a:pPr>
            <a:r>
              <a:rPr lang="en-US" sz="4400"/>
              <a:t>XGBoost Tree-Based Prediction of Vaccine Response Metrics</a:t>
            </a:r>
            <a:endParaRPr/>
          </a:p>
        </p:txBody>
      </p:sp>
      <p:sp>
        <p:nvSpPr>
          <p:cNvPr id="89" name="Google Shape;89;p1"/>
          <p:cNvSpPr txBox="1">
            <a:spLocks noGrp="1"/>
          </p:cNvSpPr>
          <p:nvPr>
            <p:ph type="subTitle" idx="1"/>
          </p:nvPr>
        </p:nvSpPr>
        <p:spPr>
          <a:xfrm>
            <a:off x="1524000" y="3872971"/>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Liran Mao, Lexi Li, Tram Anh Nguyen, Yuhao Tan</a:t>
            </a:r>
            <a:endParaRPr/>
          </a:p>
          <a:p>
            <a:pPr marL="0" lvl="0" indent="0" algn="ctr" rtl="0">
              <a:lnSpc>
                <a:spcPct val="90000"/>
              </a:lnSpc>
              <a:spcBef>
                <a:spcPts val="1000"/>
              </a:spcBef>
              <a:spcAft>
                <a:spcPts val="0"/>
              </a:spcAft>
              <a:buClr>
                <a:schemeClr val="dk1"/>
              </a:buClr>
              <a:buSzPts val="2400"/>
              <a:buNone/>
            </a:pPr>
            <a:r>
              <a:rPr lang="en-US"/>
              <a:t>University of Pennsylvania</a:t>
            </a:r>
            <a:endParaRPr/>
          </a:p>
        </p:txBody>
      </p:sp>
      <p:pic>
        <p:nvPicPr>
          <p:cNvPr id="90" name="Google Shape;90;p1" descr="CMI-PB consortium"/>
          <p:cNvPicPr preferRelativeResize="0"/>
          <p:nvPr/>
        </p:nvPicPr>
        <p:blipFill rotWithShape="1">
          <a:blip r:embed="rId3">
            <a:alphaModFix/>
          </a:blip>
          <a:srcRect/>
          <a:stretch/>
        </p:blipFill>
        <p:spPr>
          <a:xfrm>
            <a:off x="4351866" y="1114954"/>
            <a:ext cx="3488267" cy="1151128"/>
          </a:xfrm>
          <a:prstGeom prst="rect">
            <a:avLst/>
          </a:prstGeom>
          <a:noFill/>
          <a:ln>
            <a:noFill/>
          </a:ln>
        </p:spPr>
      </p:pic>
      <p:pic>
        <p:nvPicPr>
          <p:cNvPr id="91" name="Google Shape;91;p1" descr="Penn-Medicine | HireVue"/>
          <p:cNvPicPr preferRelativeResize="0"/>
          <p:nvPr/>
        </p:nvPicPr>
        <p:blipFill rotWithShape="1">
          <a:blip r:embed="rId4">
            <a:alphaModFix/>
          </a:blip>
          <a:srcRect/>
          <a:stretch/>
        </p:blipFill>
        <p:spPr>
          <a:xfrm>
            <a:off x="0" y="0"/>
            <a:ext cx="1693334" cy="94826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contribution </a:t>
            </a:r>
            <a:endParaRPr dirty="0"/>
          </a:p>
        </p:txBody>
      </p:sp>
      <p:pic>
        <p:nvPicPr>
          <p:cNvPr id="160" name="Google Shape;160;p10" descr="A graph of different colored bars&#10;&#10;AI-generated content may be incorrect."/>
          <p:cNvPicPr preferRelativeResize="0"/>
          <p:nvPr/>
        </p:nvPicPr>
        <p:blipFill rotWithShape="1">
          <a:blip r:embed="rId3">
            <a:alphaModFix/>
          </a:blip>
          <a:srcRect/>
          <a:stretch/>
        </p:blipFill>
        <p:spPr>
          <a:xfrm>
            <a:off x="838200" y="1715356"/>
            <a:ext cx="7567010" cy="4665985"/>
          </a:xfrm>
          <a:prstGeom prst="rect">
            <a:avLst/>
          </a:prstGeom>
          <a:noFill/>
          <a:ln>
            <a:noFill/>
          </a:ln>
        </p:spPr>
      </p:pic>
      <p:sp>
        <p:nvSpPr>
          <p:cNvPr id="161" name="Google Shape;161;p10"/>
          <p:cNvSpPr txBox="1"/>
          <p:nvPr/>
        </p:nvSpPr>
        <p:spPr>
          <a:xfrm>
            <a:off x="8405210" y="1690688"/>
            <a:ext cx="3879269" cy="46162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err="1">
                <a:solidFill>
                  <a:schemeClr val="dk1"/>
                </a:solidFill>
                <a:latin typeface="Arial"/>
                <a:ea typeface="Arial"/>
                <a:cs typeface="Arial"/>
                <a:sym typeface="Arial"/>
              </a:rPr>
              <a:t>wP</a:t>
            </a:r>
            <a:r>
              <a:rPr lang="en-US" sz="2400" dirty="0">
                <a:solidFill>
                  <a:schemeClr val="dk1"/>
                </a:solidFill>
                <a:latin typeface="Arial"/>
                <a:ea typeface="Arial"/>
                <a:cs typeface="Arial"/>
                <a:sym typeface="Arial"/>
              </a:rPr>
              <a:t>/</a:t>
            </a:r>
            <a:r>
              <a:rPr lang="en-US" sz="2400" dirty="0" err="1">
                <a:solidFill>
                  <a:schemeClr val="dk1"/>
                </a:solidFill>
                <a:latin typeface="Arial"/>
                <a:ea typeface="Arial"/>
                <a:cs typeface="Arial"/>
                <a:sym typeface="Arial"/>
              </a:rPr>
              <a:t>aP</a:t>
            </a:r>
            <a:r>
              <a:rPr lang="en-US" sz="2400" dirty="0">
                <a:solidFill>
                  <a:schemeClr val="dk1"/>
                </a:solidFill>
                <a:latin typeface="Arial"/>
                <a:ea typeface="Arial"/>
                <a:cs typeface="Arial"/>
                <a:sym typeface="Arial"/>
              </a:rPr>
              <a:t> is not important</a:t>
            </a:r>
            <a:endParaRPr dirty="0"/>
          </a:p>
        </p:txBody>
      </p:sp>
      <p:sp>
        <p:nvSpPr>
          <p:cNvPr id="2" name="Rectangle 1">
            <a:extLst>
              <a:ext uri="{FF2B5EF4-FFF2-40B4-BE49-F238E27FC236}">
                <a16:creationId xmlns:a16="http://schemas.microsoft.com/office/drawing/2014/main" id="{E6522E58-1AEE-26F2-7C77-D300237D5F06}"/>
              </a:ext>
            </a:extLst>
          </p:cNvPr>
          <p:cNvSpPr/>
          <p:nvPr/>
        </p:nvSpPr>
        <p:spPr>
          <a:xfrm>
            <a:off x="2672080" y="2021840"/>
            <a:ext cx="23368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B0670FBE-8347-011E-9A2E-2E8A0FD63678}"/>
              </a:ext>
            </a:extLst>
          </p:cNvPr>
          <p:cNvSpPr/>
          <p:nvPr/>
        </p:nvSpPr>
        <p:spPr>
          <a:xfrm>
            <a:off x="4826000" y="2021840"/>
            <a:ext cx="23368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ectangle 3">
            <a:extLst>
              <a:ext uri="{FF2B5EF4-FFF2-40B4-BE49-F238E27FC236}">
                <a16:creationId xmlns:a16="http://schemas.microsoft.com/office/drawing/2014/main" id="{F1D116B0-ED38-1CB5-F9D1-ED78D1F080CD}"/>
              </a:ext>
            </a:extLst>
          </p:cNvPr>
          <p:cNvSpPr/>
          <p:nvPr/>
        </p:nvSpPr>
        <p:spPr>
          <a:xfrm>
            <a:off x="6958155" y="2021840"/>
            <a:ext cx="23368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47989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contribution </a:t>
            </a:r>
            <a:endParaRPr dirty="0"/>
          </a:p>
        </p:txBody>
      </p:sp>
      <p:pic>
        <p:nvPicPr>
          <p:cNvPr id="160" name="Google Shape;160;p10" descr="A graph of different colored bars&#10;&#10;AI-generated content may be incorrect."/>
          <p:cNvPicPr preferRelativeResize="0"/>
          <p:nvPr/>
        </p:nvPicPr>
        <p:blipFill rotWithShape="1">
          <a:blip r:embed="rId3">
            <a:alphaModFix/>
          </a:blip>
          <a:srcRect/>
          <a:stretch/>
        </p:blipFill>
        <p:spPr>
          <a:xfrm>
            <a:off x="838200" y="1715356"/>
            <a:ext cx="7567010" cy="4665985"/>
          </a:xfrm>
          <a:prstGeom prst="rect">
            <a:avLst/>
          </a:prstGeom>
          <a:noFill/>
          <a:ln>
            <a:noFill/>
          </a:ln>
        </p:spPr>
      </p:pic>
      <p:sp>
        <p:nvSpPr>
          <p:cNvPr id="161" name="Google Shape;161;p10"/>
          <p:cNvSpPr txBox="1"/>
          <p:nvPr/>
        </p:nvSpPr>
        <p:spPr>
          <a:xfrm>
            <a:off x="8405210" y="1690688"/>
            <a:ext cx="3879269" cy="1200288"/>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err="1">
                <a:solidFill>
                  <a:schemeClr val="dk1"/>
                </a:solidFill>
                <a:latin typeface="Arial"/>
                <a:ea typeface="Arial"/>
                <a:cs typeface="Arial"/>
                <a:sym typeface="Arial"/>
              </a:rPr>
              <a:t>wP</a:t>
            </a:r>
            <a:r>
              <a:rPr lang="en-US" sz="2400" dirty="0">
                <a:solidFill>
                  <a:schemeClr val="dk1"/>
                </a:solidFill>
                <a:latin typeface="Arial"/>
                <a:ea typeface="Arial"/>
                <a:cs typeface="Arial"/>
                <a:sym typeface="Arial"/>
              </a:rPr>
              <a:t>/</a:t>
            </a:r>
            <a:r>
              <a:rPr lang="en-US" sz="2400" dirty="0" err="1">
                <a:solidFill>
                  <a:schemeClr val="dk1"/>
                </a:solidFill>
                <a:latin typeface="Arial"/>
                <a:ea typeface="Arial"/>
                <a:cs typeface="Arial"/>
                <a:sym typeface="Arial"/>
              </a:rPr>
              <a:t>aP</a:t>
            </a:r>
            <a:r>
              <a:rPr lang="en-US" sz="2400" dirty="0">
                <a:solidFill>
                  <a:schemeClr val="dk1"/>
                </a:solidFill>
                <a:latin typeface="Arial"/>
                <a:ea typeface="Arial"/>
                <a:cs typeface="Arial"/>
                <a:sym typeface="Arial"/>
              </a:rPr>
              <a:t> is not important</a:t>
            </a:r>
          </a:p>
          <a:p>
            <a:pPr marL="342900" marR="0" lvl="0" indent="-342900" algn="l" rtl="0">
              <a:spcBef>
                <a:spcPts val="0"/>
              </a:spcBef>
              <a:spcAft>
                <a:spcPts val="0"/>
              </a:spcAft>
              <a:buClr>
                <a:schemeClr val="dk1"/>
              </a:buClr>
              <a:buSzPts val="2400"/>
              <a:buFont typeface="Arial"/>
              <a:buChar char="•"/>
            </a:pPr>
            <a:r>
              <a:rPr lang="en-US" sz="2400" dirty="0">
                <a:solidFill>
                  <a:schemeClr val="dk1"/>
                </a:solidFill>
              </a:rPr>
              <a:t>Age/sex are important for some tasks</a:t>
            </a:r>
            <a:endParaRPr lang="en-US" sz="2400" dirty="0"/>
          </a:p>
        </p:txBody>
      </p:sp>
      <p:sp>
        <p:nvSpPr>
          <p:cNvPr id="2" name="Rectangle 1">
            <a:extLst>
              <a:ext uri="{FF2B5EF4-FFF2-40B4-BE49-F238E27FC236}">
                <a16:creationId xmlns:a16="http://schemas.microsoft.com/office/drawing/2014/main" id="{E6522E58-1AEE-26F2-7C77-D300237D5F06}"/>
              </a:ext>
            </a:extLst>
          </p:cNvPr>
          <p:cNvSpPr/>
          <p:nvPr/>
        </p:nvSpPr>
        <p:spPr>
          <a:xfrm>
            <a:off x="1158240" y="2021840"/>
            <a:ext cx="66040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37B1267A-8E3F-16B8-EF9E-5A3F33FE7825}"/>
              </a:ext>
            </a:extLst>
          </p:cNvPr>
          <p:cNvSpPr/>
          <p:nvPr/>
        </p:nvSpPr>
        <p:spPr>
          <a:xfrm>
            <a:off x="3291840" y="2021840"/>
            <a:ext cx="66040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24EB81A0-CAD7-2AFC-8DF0-9E5125E9673C}"/>
              </a:ext>
            </a:extLst>
          </p:cNvPr>
          <p:cNvSpPr/>
          <p:nvPr/>
        </p:nvSpPr>
        <p:spPr>
          <a:xfrm>
            <a:off x="5425440" y="2021840"/>
            <a:ext cx="66040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53603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contribution </a:t>
            </a:r>
            <a:endParaRPr dirty="0"/>
          </a:p>
        </p:txBody>
      </p:sp>
      <p:pic>
        <p:nvPicPr>
          <p:cNvPr id="160" name="Google Shape;160;p10" descr="A graph of different colored bars&#10;&#10;AI-generated content may be incorrect."/>
          <p:cNvPicPr preferRelativeResize="0"/>
          <p:nvPr/>
        </p:nvPicPr>
        <p:blipFill rotWithShape="1">
          <a:blip r:embed="rId3">
            <a:alphaModFix/>
          </a:blip>
          <a:srcRect/>
          <a:stretch/>
        </p:blipFill>
        <p:spPr>
          <a:xfrm>
            <a:off x="838200" y="1715356"/>
            <a:ext cx="7567010" cy="4665985"/>
          </a:xfrm>
          <a:prstGeom prst="rect">
            <a:avLst/>
          </a:prstGeom>
          <a:noFill/>
          <a:ln>
            <a:noFill/>
          </a:ln>
        </p:spPr>
      </p:pic>
      <p:sp>
        <p:nvSpPr>
          <p:cNvPr id="161" name="Google Shape;161;p10"/>
          <p:cNvSpPr txBox="1"/>
          <p:nvPr/>
        </p:nvSpPr>
        <p:spPr>
          <a:xfrm>
            <a:off x="8405210" y="1690688"/>
            <a:ext cx="3879269" cy="230828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err="1">
                <a:solidFill>
                  <a:schemeClr val="dk1"/>
                </a:solidFill>
                <a:latin typeface="Arial"/>
                <a:ea typeface="Arial"/>
                <a:cs typeface="Arial"/>
                <a:sym typeface="Arial"/>
              </a:rPr>
              <a:t>wP</a:t>
            </a:r>
            <a:r>
              <a:rPr lang="en-US" sz="2400" dirty="0">
                <a:solidFill>
                  <a:schemeClr val="dk1"/>
                </a:solidFill>
                <a:latin typeface="Arial"/>
                <a:ea typeface="Arial"/>
                <a:cs typeface="Arial"/>
                <a:sym typeface="Arial"/>
              </a:rPr>
              <a:t>/</a:t>
            </a:r>
            <a:r>
              <a:rPr lang="en-US" sz="2400" dirty="0" err="1">
                <a:solidFill>
                  <a:schemeClr val="dk1"/>
                </a:solidFill>
                <a:latin typeface="Arial"/>
                <a:ea typeface="Arial"/>
                <a:cs typeface="Arial"/>
                <a:sym typeface="Arial"/>
              </a:rPr>
              <a:t>aP</a:t>
            </a:r>
            <a:r>
              <a:rPr lang="en-US" sz="2400" dirty="0">
                <a:solidFill>
                  <a:schemeClr val="dk1"/>
                </a:solidFill>
                <a:latin typeface="Arial"/>
                <a:ea typeface="Arial"/>
                <a:cs typeface="Arial"/>
                <a:sym typeface="Arial"/>
              </a:rPr>
              <a:t> is not important</a:t>
            </a:r>
          </a:p>
          <a:p>
            <a:pPr marL="342900" marR="0" lvl="0" indent="-342900" algn="l" rtl="0">
              <a:spcBef>
                <a:spcPts val="0"/>
              </a:spcBef>
              <a:spcAft>
                <a:spcPts val="0"/>
              </a:spcAft>
              <a:buClr>
                <a:schemeClr val="dk1"/>
              </a:buClr>
              <a:buSzPts val="2400"/>
              <a:buFont typeface="Arial"/>
              <a:buChar char="•"/>
            </a:pPr>
            <a:r>
              <a:rPr lang="en-US" sz="2400" dirty="0">
                <a:solidFill>
                  <a:schemeClr val="dk1"/>
                </a:solidFill>
              </a:rPr>
              <a:t>Age/sex are important for some tasks</a:t>
            </a:r>
          </a:p>
          <a:p>
            <a:pPr marL="342900" marR="0" lvl="0" indent="-342900" algn="l" rtl="0">
              <a:spcBef>
                <a:spcPts val="0"/>
              </a:spcBef>
              <a:spcAft>
                <a:spcPts val="0"/>
              </a:spcAft>
              <a:buClr>
                <a:schemeClr val="dk1"/>
              </a:buClr>
              <a:buSzPts val="2400"/>
              <a:buFont typeface="Arial"/>
              <a:buChar char="•"/>
            </a:pPr>
            <a:r>
              <a:rPr lang="en-US" sz="2400" dirty="0">
                <a:solidFill>
                  <a:schemeClr val="dk1"/>
                </a:solidFill>
              </a:rPr>
              <a:t>Baseline values are sometimes the most important</a:t>
            </a:r>
            <a:endParaRPr dirty="0"/>
          </a:p>
        </p:txBody>
      </p:sp>
      <p:sp>
        <p:nvSpPr>
          <p:cNvPr id="2" name="Rectangle 1">
            <a:extLst>
              <a:ext uri="{FF2B5EF4-FFF2-40B4-BE49-F238E27FC236}">
                <a16:creationId xmlns:a16="http://schemas.microsoft.com/office/drawing/2014/main" id="{E6522E58-1AEE-26F2-7C77-D300237D5F06}"/>
              </a:ext>
            </a:extLst>
          </p:cNvPr>
          <p:cNvSpPr/>
          <p:nvPr/>
        </p:nvSpPr>
        <p:spPr>
          <a:xfrm>
            <a:off x="2346960" y="2021840"/>
            <a:ext cx="325120" cy="156464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37B1267A-8E3F-16B8-EF9E-5A3F33FE7825}"/>
              </a:ext>
            </a:extLst>
          </p:cNvPr>
          <p:cNvSpPr/>
          <p:nvPr/>
        </p:nvSpPr>
        <p:spPr>
          <a:xfrm>
            <a:off x="4490720" y="2021840"/>
            <a:ext cx="325120" cy="156464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24EB81A0-CAD7-2AFC-8DF0-9E5125E9673C}"/>
              </a:ext>
            </a:extLst>
          </p:cNvPr>
          <p:cNvSpPr/>
          <p:nvPr/>
        </p:nvSpPr>
        <p:spPr>
          <a:xfrm>
            <a:off x="7172960" y="2021840"/>
            <a:ext cx="325120" cy="156464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58A884EB-B3A3-C9B2-37A8-905F908E90A4}"/>
              </a:ext>
            </a:extLst>
          </p:cNvPr>
          <p:cNvSpPr/>
          <p:nvPr/>
        </p:nvSpPr>
        <p:spPr>
          <a:xfrm>
            <a:off x="2915920" y="3870960"/>
            <a:ext cx="325120" cy="156464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ectangle 3">
            <a:extLst>
              <a:ext uri="{FF2B5EF4-FFF2-40B4-BE49-F238E27FC236}">
                <a16:creationId xmlns:a16="http://schemas.microsoft.com/office/drawing/2014/main" id="{17C1A23C-7E77-B3D7-0C62-2AF2B7B18BA2}"/>
              </a:ext>
            </a:extLst>
          </p:cNvPr>
          <p:cNvSpPr/>
          <p:nvPr/>
        </p:nvSpPr>
        <p:spPr>
          <a:xfrm>
            <a:off x="4185920" y="3870960"/>
            <a:ext cx="325120" cy="156464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B4184C4A-61BF-106C-0075-F0B87AEDCB2C}"/>
              </a:ext>
            </a:extLst>
          </p:cNvPr>
          <p:cNvSpPr/>
          <p:nvPr/>
        </p:nvSpPr>
        <p:spPr>
          <a:xfrm>
            <a:off x="6326045" y="3870960"/>
            <a:ext cx="325120" cy="156464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035281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contribution </a:t>
            </a:r>
            <a:endParaRPr dirty="0"/>
          </a:p>
        </p:txBody>
      </p:sp>
      <p:pic>
        <p:nvPicPr>
          <p:cNvPr id="160" name="Google Shape;160;p10" descr="A graph of different colored bars&#10;&#10;AI-generated content may be incorrect."/>
          <p:cNvPicPr preferRelativeResize="0"/>
          <p:nvPr/>
        </p:nvPicPr>
        <p:blipFill rotWithShape="1">
          <a:blip r:embed="rId3">
            <a:alphaModFix/>
          </a:blip>
          <a:srcRect/>
          <a:stretch/>
        </p:blipFill>
        <p:spPr>
          <a:xfrm>
            <a:off x="838200" y="1715356"/>
            <a:ext cx="7567010" cy="4665985"/>
          </a:xfrm>
          <a:prstGeom prst="rect">
            <a:avLst/>
          </a:prstGeom>
          <a:noFill/>
          <a:ln>
            <a:noFill/>
          </a:ln>
        </p:spPr>
      </p:pic>
      <p:sp>
        <p:nvSpPr>
          <p:cNvPr id="161" name="Google Shape;161;p10"/>
          <p:cNvSpPr txBox="1"/>
          <p:nvPr/>
        </p:nvSpPr>
        <p:spPr>
          <a:xfrm>
            <a:off x="8405210" y="1690688"/>
            <a:ext cx="3879269" cy="3416279"/>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err="1">
                <a:solidFill>
                  <a:schemeClr val="dk1"/>
                </a:solidFill>
                <a:latin typeface="Arial"/>
                <a:ea typeface="Arial"/>
                <a:cs typeface="Arial"/>
                <a:sym typeface="Arial"/>
              </a:rPr>
              <a:t>wP</a:t>
            </a:r>
            <a:r>
              <a:rPr lang="en-US" sz="2400" dirty="0">
                <a:solidFill>
                  <a:schemeClr val="dk1"/>
                </a:solidFill>
                <a:latin typeface="Arial"/>
                <a:ea typeface="Arial"/>
                <a:cs typeface="Arial"/>
                <a:sym typeface="Arial"/>
              </a:rPr>
              <a:t>/</a:t>
            </a:r>
            <a:r>
              <a:rPr lang="en-US" sz="2400" dirty="0" err="1">
                <a:solidFill>
                  <a:schemeClr val="dk1"/>
                </a:solidFill>
                <a:latin typeface="Arial"/>
                <a:ea typeface="Arial"/>
                <a:cs typeface="Arial"/>
                <a:sym typeface="Arial"/>
              </a:rPr>
              <a:t>aP</a:t>
            </a:r>
            <a:r>
              <a:rPr lang="en-US" sz="2400" dirty="0">
                <a:solidFill>
                  <a:schemeClr val="dk1"/>
                </a:solidFill>
                <a:latin typeface="Arial"/>
                <a:ea typeface="Arial"/>
                <a:cs typeface="Arial"/>
                <a:sym typeface="Arial"/>
              </a:rPr>
              <a:t> is not important</a:t>
            </a:r>
          </a:p>
          <a:p>
            <a:pPr marL="342900" marR="0" lvl="0" indent="-342900" algn="l" rtl="0">
              <a:spcBef>
                <a:spcPts val="0"/>
              </a:spcBef>
              <a:spcAft>
                <a:spcPts val="0"/>
              </a:spcAft>
              <a:buClr>
                <a:schemeClr val="dk1"/>
              </a:buClr>
              <a:buSzPts val="2400"/>
              <a:buFont typeface="Arial"/>
              <a:buChar char="•"/>
            </a:pPr>
            <a:r>
              <a:rPr lang="en-US" sz="2400" dirty="0">
                <a:solidFill>
                  <a:schemeClr val="dk1"/>
                </a:solidFill>
              </a:rPr>
              <a:t>Age/sex are important for some tasks</a:t>
            </a:r>
          </a:p>
          <a:p>
            <a:pPr marL="342900" marR="0" lvl="0" indent="-342900" algn="l" rtl="0">
              <a:spcBef>
                <a:spcPts val="0"/>
              </a:spcBef>
              <a:spcAft>
                <a:spcPts val="0"/>
              </a:spcAft>
              <a:buClr>
                <a:schemeClr val="dk1"/>
              </a:buClr>
              <a:buSzPts val="2400"/>
              <a:buFont typeface="Arial"/>
              <a:buChar char="•"/>
            </a:pPr>
            <a:r>
              <a:rPr lang="en-US" sz="2400" dirty="0">
                <a:solidFill>
                  <a:schemeClr val="dk1"/>
                </a:solidFill>
              </a:rPr>
              <a:t>Baseline values are sometimes the most important</a:t>
            </a:r>
          </a:p>
          <a:p>
            <a:pPr marL="342900" marR="0" lvl="0" indent="-342900" algn="l" rtl="0">
              <a:spcBef>
                <a:spcPts val="0"/>
              </a:spcBef>
              <a:spcAft>
                <a:spcPts val="0"/>
              </a:spcAft>
              <a:buClr>
                <a:schemeClr val="dk1"/>
              </a:buClr>
              <a:buSzPts val="2400"/>
              <a:buFont typeface="Arial"/>
              <a:buChar char="•"/>
            </a:pPr>
            <a:r>
              <a:rPr lang="en-US" sz="2400" dirty="0">
                <a:solidFill>
                  <a:schemeClr val="dk1"/>
                </a:solidFill>
              </a:rPr>
              <a:t>Baseline IgG, CCL3, and monocytes are generally important</a:t>
            </a:r>
            <a:endParaRPr dirty="0"/>
          </a:p>
        </p:txBody>
      </p:sp>
      <p:sp>
        <p:nvSpPr>
          <p:cNvPr id="2" name="Rectangle 1">
            <a:extLst>
              <a:ext uri="{FF2B5EF4-FFF2-40B4-BE49-F238E27FC236}">
                <a16:creationId xmlns:a16="http://schemas.microsoft.com/office/drawing/2014/main" id="{E6522E58-1AEE-26F2-7C77-D300237D5F06}"/>
              </a:ext>
            </a:extLst>
          </p:cNvPr>
          <p:cNvSpPr/>
          <p:nvPr/>
        </p:nvSpPr>
        <p:spPr>
          <a:xfrm>
            <a:off x="2055954" y="2021840"/>
            <a:ext cx="656765" cy="35052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37B1267A-8E3F-16B8-EF9E-5A3F33FE7825}"/>
              </a:ext>
            </a:extLst>
          </p:cNvPr>
          <p:cNvSpPr/>
          <p:nvPr/>
        </p:nvSpPr>
        <p:spPr>
          <a:xfrm>
            <a:off x="5018114" y="2021840"/>
            <a:ext cx="400056" cy="35052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24EB81A0-CAD7-2AFC-8DF0-9E5125E9673C}"/>
              </a:ext>
            </a:extLst>
          </p:cNvPr>
          <p:cNvSpPr/>
          <p:nvPr/>
        </p:nvSpPr>
        <p:spPr>
          <a:xfrm>
            <a:off x="7172960" y="2021840"/>
            <a:ext cx="400056" cy="341376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58A884EB-B3A3-C9B2-37A8-905F908E90A4}"/>
              </a:ext>
            </a:extLst>
          </p:cNvPr>
          <p:cNvSpPr/>
          <p:nvPr/>
        </p:nvSpPr>
        <p:spPr>
          <a:xfrm>
            <a:off x="2915920" y="2021840"/>
            <a:ext cx="325119" cy="35052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ectangle 3">
            <a:extLst>
              <a:ext uri="{FF2B5EF4-FFF2-40B4-BE49-F238E27FC236}">
                <a16:creationId xmlns:a16="http://schemas.microsoft.com/office/drawing/2014/main" id="{17C1A23C-7E77-B3D7-0C62-2AF2B7B18BA2}"/>
              </a:ext>
            </a:extLst>
          </p:cNvPr>
          <p:cNvSpPr/>
          <p:nvPr/>
        </p:nvSpPr>
        <p:spPr>
          <a:xfrm>
            <a:off x="4185920" y="2021840"/>
            <a:ext cx="670560" cy="341376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B4184C4A-61BF-106C-0075-F0B87AEDCB2C}"/>
              </a:ext>
            </a:extLst>
          </p:cNvPr>
          <p:cNvSpPr/>
          <p:nvPr/>
        </p:nvSpPr>
        <p:spPr>
          <a:xfrm>
            <a:off x="6326044" y="2021840"/>
            <a:ext cx="633555" cy="341376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844620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Challenges &amp; Limitations</a:t>
            </a:r>
            <a:endParaRPr/>
          </a:p>
        </p:txBody>
      </p:sp>
      <p:sp>
        <p:nvSpPr>
          <p:cNvPr id="168" name="Google Shape;168;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Data Limitations</a:t>
            </a:r>
            <a:endParaRPr dirty="0"/>
          </a:p>
          <a:p>
            <a:pPr marL="685800" lvl="1" indent="-228600" algn="l" rtl="0">
              <a:lnSpc>
                <a:spcPct val="90000"/>
              </a:lnSpc>
              <a:spcBef>
                <a:spcPts val="500"/>
              </a:spcBef>
              <a:spcAft>
                <a:spcPts val="0"/>
              </a:spcAft>
              <a:buClr>
                <a:schemeClr val="dk1"/>
              </a:buClr>
              <a:buSzPts val="2400"/>
              <a:buChar char="•"/>
            </a:pPr>
            <a:r>
              <a:rPr lang="en-US" dirty="0"/>
              <a:t>Small Sample Size (~119 training samples, 54 test samples)</a:t>
            </a:r>
            <a:endParaRPr dirty="0"/>
          </a:p>
          <a:p>
            <a:pPr marL="685800" lvl="1" indent="-228600" algn="l" rtl="0">
              <a:lnSpc>
                <a:spcPct val="90000"/>
              </a:lnSpc>
              <a:spcBef>
                <a:spcPts val="500"/>
              </a:spcBef>
              <a:spcAft>
                <a:spcPts val="0"/>
              </a:spcAft>
              <a:buClr>
                <a:schemeClr val="dk1"/>
              </a:buClr>
              <a:buSzPts val="2400"/>
              <a:buChar char="•"/>
            </a:pPr>
            <a:r>
              <a:rPr lang="en-US" dirty="0"/>
              <a:t>Missing Values</a:t>
            </a:r>
            <a:endParaRPr dirty="0"/>
          </a:p>
          <a:p>
            <a:pPr marL="685800" lvl="1" indent="-228600" algn="l" rtl="0">
              <a:lnSpc>
                <a:spcPct val="90000"/>
              </a:lnSpc>
              <a:spcBef>
                <a:spcPts val="500"/>
              </a:spcBef>
              <a:spcAft>
                <a:spcPts val="0"/>
              </a:spcAft>
              <a:buClr>
                <a:schemeClr val="dk1"/>
              </a:buClr>
              <a:buSzPts val="2400"/>
              <a:buChar char="•"/>
            </a:pPr>
            <a:r>
              <a:rPr lang="en-US" dirty="0"/>
              <a:t>Batch effects</a:t>
            </a:r>
            <a:endParaRPr dirty="0"/>
          </a:p>
          <a:p>
            <a:pPr marL="685800" lvl="1" indent="-228600" algn="l" rtl="0">
              <a:lnSpc>
                <a:spcPct val="90000"/>
              </a:lnSpc>
              <a:spcBef>
                <a:spcPts val="500"/>
              </a:spcBef>
              <a:spcAft>
                <a:spcPts val="0"/>
              </a:spcAft>
              <a:buClr>
                <a:schemeClr val="dk1"/>
              </a:buClr>
              <a:buSzPts val="2400"/>
              <a:buChar char="•"/>
            </a:pPr>
            <a:r>
              <a:rPr lang="en-US" dirty="0"/>
              <a:t>Feature Redundancy &amp; Selection</a:t>
            </a:r>
            <a:endParaRPr dirty="0"/>
          </a:p>
          <a:p>
            <a:pPr marL="228600" lvl="0" indent="-228600" algn="l" rtl="0">
              <a:lnSpc>
                <a:spcPct val="90000"/>
              </a:lnSpc>
              <a:spcBef>
                <a:spcPts val="1000"/>
              </a:spcBef>
              <a:spcAft>
                <a:spcPts val="0"/>
              </a:spcAft>
              <a:buClr>
                <a:schemeClr val="dk1"/>
              </a:buClr>
              <a:buSzPts val="2800"/>
              <a:buChar char="•"/>
            </a:pPr>
            <a:r>
              <a:rPr lang="en-US" dirty="0"/>
              <a:t>Model Performance Constraints</a:t>
            </a:r>
            <a:endParaRPr dirty="0"/>
          </a:p>
          <a:p>
            <a:pPr marL="685800" lvl="1" indent="-228600" algn="l" rtl="0">
              <a:lnSpc>
                <a:spcPct val="90000"/>
              </a:lnSpc>
              <a:spcBef>
                <a:spcPts val="500"/>
              </a:spcBef>
              <a:spcAft>
                <a:spcPts val="0"/>
              </a:spcAft>
              <a:buClr>
                <a:schemeClr val="dk1"/>
              </a:buClr>
              <a:buSzPts val="2400"/>
              <a:buChar char="•"/>
            </a:pPr>
            <a:r>
              <a:rPr lang="en-US" dirty="0"/>
              <a:t>Differences Between Absolute &amp; Fold-Change Predictions</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Future directions</a:t>
            </a:r>
            <a:endParaRPr/>
          </a:p>
        </p:txBody>
      </p:sp>
      <p:sp>
        <p:nvSpPr>
          <p:cNvPr id="174" name="Google Shape;174;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a:t>Expand Training Data – Incorporate more samples across multiple cohorts.</a:t>
            </a:r>
            <a:endParaRPr/>
          </a:p>
          <a:p>
            <a:pPr marL="228600" lvl="0" indent="-228600" algn="l" rtl="0">
              <a:lnSpc>
                <a:spcPct val="90000"/>
              </a:lnSpc>
              <a:spcBef>
                <a:spcPts val="1000"/>
              </a:spcBef>
              <a:spcAft>
                <a:spcPts val="0"/>
              </a:spcAft>
              <a:buClr>
                <a:schemeClr val="dk1"/>
              </a:buClr>
              <a:buSzPts val="2800"/>
              <a:buChar char="•"/>
            </a:pPr>
            <a:r>
              <a:rPr lang="en-US"/>
              <a:t>Improve Feature Selection/Engineering – Explore domain-specific biomarker selection rather than relying on generic ML feature importance.</a:t>
            </a:r>
            <a:endParaRPr/>
          </a:p>
          <a:p>
            <a:pPr marL="228600" lvl="0" indent="-228600" algn="l" rtl="0">
              <a:lnSpc>
                <a:spcPct val="90000"/>
              </a:lnSpc>
              <a:spcBef>
                <a:spcPts val="1000"/>
              </a:spcBef>
              <a:spcAft>
                <a:spcPts val="0"/>
              </a:spcAft>
              <a:buClr>
                <a:schemeClr val="dk1"/>
              </a:buClr>
              <a:buSzPts val="2800"/>
              <a:buChar char="•"/>
            </a:pPr>
            <a:r>
              <a:rPr lang="en-US"/>
              <a:t>Explore Deep Learning – Advanced architectures could better capture complex, nonlinear immune interactions (if more data becomes available).</a:t>
            </a:r>
            <a:endParaRPr/>
          </a:p>
          <a:p>
            <a:pPr marL="228600" lvl="0" indent="-228600" algn="l" rtl="0">
              <a:lnSpc>
                <a:spcPct val="90000"/>
              </a:lnSpc>
              <a:spcBef>
                <a:spcPts val="1000"/>
              </a:spcBef>
              <a:spcAft>
                <a:spcPts val="0"/>
              </a:spcAft>
              <a:buClr>
                <a:schemeClr val="dk1"/>
              </a:buClr>
              <a:buSzPts val="2800"/>
              <a:buChar char="•"/>
            </a:pPr>
            <a:r>
              <a:rPr lang="en-US"/>
              <a:t>Enhance Biological Interpretability – Use network-based models, Bayesian approaches, or pathway-based methods to improve insight into immune system interactions.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Acknowledgments</a:t>
            </a:r>
            <a:endParaRPr/>
          </a:p>
        </p:txBody>
      </p:sp>
      <p:sp>
        <p:nvSpPr>
          <p:cNvPr id="181" name="Google Shape;18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Special thanks to:</a:t>
            </a:r>
            <a:endParaRPr/>
          </a:p>
          <a:p>
            <a:pPr marL="228600" lvl="0" indent="-228600" algn="l" rtl="0">
              <a:lnSpc>
                <a:spcPct val="90000"/>
              </a:lnSpc>
              <a:spcBef>
                <a:spcPts val="1000"/>
              </a:spcBef>
              <a:spcAft>
                <a:spcPts val="0"/>
              </a:spcAft>
              <a:buClr>
                <a:schemeClr val="dk1"/>
              </a:buClr>
              <a:buSzPts val="2800"/>
              <a:buChar char="•"/>
            </a:pPr>
            <a:r>
              <a:rPr lang="en-US"/>
              <a:t>CMI-PB Challenge organizers </a:t>
            </a:r>
            <a:endParaRPr/>
          </a:p>
          <a:p>
            <a:pPr marL="228600" lvl="0" indent="-228600" algn="l" rtl="0">
              <a:lnSpc>
                <a:spcPct val="90000"/>
              </a:lnSpc>
              <a:spcBef>
                <a:spcPts val="1000"/>
              </a:spcBef>
              <a:spcAft>
                <a:spcPts val="0"/>
              </a:spcAft>
              <a:buClr>
                <a:schemeClr val="dk1"/>
              </a:buClr>
              <a:buSzPts val="2800"/>
              <a:buChar char="•"/>
            </a:pPr>
            <a:r>
              <a:rPr lang="en-US"/>
              <a:t>All team members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Play"/>
              <a:buNone/>
            </a:pPr>
            <a:r>
              <a:rPr lang="en-US" dirty="0"/>
              <a:t>Thank you!</a:t>
            </a:r>
            <a:endParaRPr dirty="0"/>
          </a:p>
        </p:txBody>
      </p:sp>
      <p:sp>
        <p:nvSpPr>
          <p:cNvPr id="187" name="Google Shape;187;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Introduction &amp; Motivation</a:t>
            </a:r>
            <a:endParaRPr/>
          </a:p>
        </p:txBody>
      </p:sp>
      <p:sp>
        <p:nvSpPr>
          <p:cNvPr id="98" name="Google Shape;98;p2"/>
          <p:cNvSpPr txBox="1">
            <a:spLocks noGrp="1"/>
          </p:cNvSpPr>
          <p:nvPr>
            <p:ph type="body" idx="1"/>
          </p:nvPr>
        </p:nvSpPr>
        <p:spPr>
          <a:xfrm>
            <a:off x="639418" y="1592239"/>
            <a:ext cx="11340547" cy="489322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200"/>
              <a:buFont typeface="Arial"/>
              <a:buChar char="•"/>
            </a:pPr>
            <a:r>
              <a:rPr lang="en-US" sz="3200"/>
              <a:t>Whooping cough (pertussis) remains a public health concern, particularly due to </a:t>
            </a:r>
            <a:r>
              <a:rPr lang="en-US" sz="3200" b="1"/>
              <a:t>waning immunity</a:t>
            </a:r>
            <a:r>
              <a:rPr lang="en-US" sz="3200"/>
              <a:t> from acellular pertussis (aP) vaccines. </a:t>
            </a:r>
            <a:endParaRPr/>
          </a:p>
          <a:p>
            <a:pPr marL="228600" lvl="0" indent="-228600" algn="l" rtl="0">
              <a:lnSpc>
                <a:spcPct val="90000"/>
              </a:lnSpc>
              <a:spcBef>
                <a:spcPts val="1000"/>
              </a:spcBef>
              <a:spcAft>
                <a:spcPts val="0"/>
              </a:spcAft>
              <a:buClr>
                <a:schemeClr val="dk1"/>
              </a:buClr>
              <a:buSzPts val="3200"/>
              <a:buFont typeface="Arial"/>
              <a:buChar char="•"/>
            </a:pPr>
            <a:r>
              <a:rPr lang="en-US" sz="3200"/>
              <a:t>Immune responses to booster vaccines vary significantly between individuals, influenced by: </a:t>
            </a:r>
            <a:endParaRPr/>
          </a:p>
          <a:p>
            <a:pPr marL="685800" lvl="1" indent="-228600" algn="l" rtl="0">
              <a:lnSpc>
                <a:spcPct val="90000"/>
              </a:lnSpc>
              <a:spcBef>
                <a:spcPts val="500"/>
              </a:spcBef>
              <a:spcAft>
                <a:spcPts val="0"/>
              </a:spcAft>
              <a:buClr>
                <a:schemeClr val="dk1"/>
              </a:buClr>
              <a:buSzPts val="2800"/>
              <a:buChar char="•"/>
            </a:pPr>
            <a:r>
              <a:rPr lang="en-US" sz="2800" b="1"/>
              <a:t>Pre-existing immunity</a:t>
            </a:r>
            <a:endParaRPr sz="2800"/>
          </a:p>
          <a:p>
            <a:pPr marL="685800" lvl="1" indent="-228600" algn="l" rtl="0">
              <a:lnSpc>
                <a:spcPct val="90000"/>
              </a:lnSpc>
              <a:spcBef>
                <a:spcPts val="500"/>
              </a:spcBef>
              <a:spcAft>
                <a:spcPts val="0"/>
              </a:spcAft>
              <a:buClr>
                <a:schemeClr val="dk1"/>
              </a:buClr>
              <a:buSzPts val="2800"/>
              <a:buChar char="•"/>
            </a:pPr>
            <a:r>
              <a:rPr lang="en-US" sz="2800" b="1"/>
              <a:t>Age, sex, and genetic factors</a:t>
            </a:r>
            <a:endParaRPr sz="2800"/>
          </a:p>
          <a:p>
            <a:pPr marL="685800" lvl="1" indent="-228600" algn="l" rtl="0">
              <a:lnSpc>
                <a:spcPct val="90000"/>
              </a:lnSpc>
              <a:spcBef>
                <a:spcPts val="500"/>
              </a:spcBef>
              <a:spcAft>
                <a:spcPts val="0"/>
              </a:spcAft>
              <a:buClr>
                <a:schemeClr val="dk1"/>
              </a:buClr>
              <a:buSzPts val="2800"/>
              <a:buChar char="•"/>
            </a:pPr>
            <a:r>
              <a:rPr lang="en-US" sz="2800" b="1"/>
              <a:t>Baseline immune signatures</a:t>
            </a:r>
            <a:endParaRPr sz="2800"/>
          </a:p>
          <a:p>
            <a:pPr marL="228600" lvl="0" indent="-228600" algn="l" rtl="0">
              <a:lnSpc>
                <a:spcPct val="90000"/>
              </a:lnSpc>
              <a:spcBef>
                <a:spcPts val="1000"/>
              </a:spcBef>
              <a:spcAft>
                <a:spcPts val="0"/>
              </a:spcAft>
              <a:buClr>
                <a:schemeClr val="dk1"/>
              </a:buClr>
              <a:buSzPts val="3200"/>
              <a:buChar char="•"/>
            </a:pPr>
            <a:r>
              <a:rPr lang="en-US" sz="3200"/>
              <a:t>Understanding these variations can help in personalized vaccine strategies and improving immunization schedules.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Project Goal and Challenge results</a:t>
            </a:r>
            <a:endParaRPr dirty="0"/>
          </a:p>
        </p:txBody>
      </p:sp>
      <p:sp>
        <p:nvSpPr>
          <p:cNvPr id="105" name="Google Shape;105;p3"/>
          <p:cNvSpPr txBox="1">
            <a:spLocks noGrp="1"/>
          </p:cNvSpPr>
          <p:nvPr>
            <p:ph type="body" idx="1"/>
          </p:nvPr>
        </p:nvSpPr>
        <p:spPr>
          <a:xfrm>
            <a:off x="838200" y="1978025"/>
            <a:ext cx="9897533"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00000"/>
              </a:lnSpc>
              <a:spcBef>
                <a:spcPts val="0"/>
              </a:spcBef>
              <a:spcAft>
                <a:spcPts val="0"/>
              </a:spcAft>
              <a:buClr>
                <a:srgbClr val="131313"/>
              </a:buClr>
              <a:buSzPts val="2800"/>
              <a:buNone/>
            </a:pPr>
            <a:r>
              <a:rPr lang="en-US" dirty="0">
                <a:solidFill>
                  <a:srgbClr val="131313"/>
                </a:solidFill>
                <a:latin typeface="Arial"/>
                <a:ea typeface="Arial"/>
                <a:cs typeface="Arial"/>
                <a:sym typeface="Arial"/>
              </a:rPr>
              <a:t>Predict </a:t>
            </a:r>
            <a:r>
              <a:rPr lang="en-US" i="1" dirty="0">
                <a:solidFill>
                  <a:srgbClr val="131313"/>
                </a:solidFill>
                <a:latin typeface="Arial"/>
                <a:ea typeface="Arial"/>
                <a:cs typeface="Arial"/>
                <a:sym typeface="Arial"/>
              </a:rPr>
              <a:t>B. pertussis</a:t>
            </a:r>
            <a:r>
              <a:rPr lang="en-US" dirty="0">
                <a:solidFill>
                  <a:srgbClr val="131313"/>
                </a:solidFill>
              </a:rPr>
              <a:t> vaccination outcomes</a:t>
            </a:r>
          </a:p>
          <a:p>
            <a:pPr indent="-457200">
              <a:lnSpc>
                <a:spcPct val="100000"/>
              </a:lnSpc>
              <a:spcBef>
                <a:spcPts val="0"/>
              </a:spcBef>
              <a:buClr>
                <a:srgbClr val="131313"/>
              </a:buClr>
              <a:buSzPts val="2800"/>
            </a:pPr>
            <a:r>
              <a:rPr lang="en-US" dirty="0"/>
              <a:t>IgG-PT antibody levels</a:t>
            </a:r>
          </a:p>
          <a:p>
            <a:pPr lvl="1" indent="-457200">
              <a:lnSpc>
                <a:spcPct val="100000"/>
              </a:lnSpc>
              <a:spcBef>
                <a:spcPts val="0"/>
              </a:spcBef>
              <a:buClr>
                <a:srgbClr val="131313"/>
              </a:buClr>
              <a:buSzPts val="2800"/>
            </a:pPr>
            <a:r>
              <a:rPr lang="en-US" dirty="0"/>
              <a:t>Rank: 0.114 (Point: 0)</a:t>
            </a:r>
          </a:p>
          <a:p>
            <a:pPr lvl="1" indent="-457200">
              <a:lnSpc>
                <a:spcPct val="100000"/>
              </a:lnSpc>
              <a:spcBef>
                <a:spcPts val="0"/>
              </a:spcBef>
              <a:buClr>
                <a:srgbClr val="131313"/>
              </a:buClr>
              <a:buSzPts val="2800"/>
            </a:pPr>
            <a:r>
              <a:rPr lang="en-US" dirty="0"/>
              <a:t>Fold change: -0.033 (Point: 0)</a:t>
            </a:r>
            <a:endParaRPr dirty="0"/>
          </a:p>
          <a:p>
            <a:pPr indent="-457200">
              <a:lnSpc>
                <a:spcPct val="100000"/>
              </a:lnSpc>
              <a:buSzPts val="2800"/>
            </a:pPr>
            <a:r>
              <a:rPr lang="en-US" dirty="0"/>
              <a:t>Monocyte frequencies</a:t>
            </a:r>
          </a:p>
          <a:p>
            <a:pPr lvl="1" indent="-457200">
              <a:lnSpc>
                <a:spcPct val="100000"/>
              </a:lnSpc>
              <a:buSzPts val="2800"/>
            </a:pPr>
            <a:r>
              <a:rPr lang="en-US" dirty="0"/>
              <a:t>Rank: 0.572 (Point: 1)</a:t>
            </a:r>
          </a:p>
          <a:p>
            <a:pPr lvl="1" indent="-457200">
              <a:lnSpc>
                <a:spcPct val="100000"/>
              </a:lnSpc>
              <a:buSzPts val="2800"/>
            </a:pPr>
            <a:r>
              <a:rPr lang="en-US" dirty="0"/>
              <a:t>Fold change: 0.408 (Point: 8)</a:t>
            </a:r>
            <a:endParaRPr dirty="0"/>
          </a:p>
          <a:p>
            <a:pPr indent="-457200">
              <a:lnSpc>
                <a:spcPct val="100000"/>
              </a:lnSpc>
              <a:buSzPts val="2800"/>
            </a:pPr>
            <a:r>
              <a:rPr lang="en-US" dirty="0"/>
              <a:t>CCL3 gene expression</a:t>
            </a:r>
          </a:p>
          <a:p>
            <a:pPr lvl="1" indent="-457200">
              <a:lnSpc>
                <a:spcPct val="100000"/>
              </a:lnSpc>
              <a:buSzPts val="2800"/>
            </a:pPr>
            <a:r>
              <a:rPr lang="en-US" dirty="0"/>
              <a:t>Rank: 0.578 (Point: 6)</a:t>
            </a:r>
          </a:p>
          <a:p>
            <a:pPr lvl="1" indent="-457200">
              <a:lnSpc>
                <a:spcPct val="100000"/>
              </a:lnSpc>
              <a:buSzPts val="2800"/>
            </a:pPr>
            <a:r>
              <a:rPr lang="en-US" dirty="0"/>
              <a:t>Fold change: 0.311 (Point: 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CMI-PB Data</a:t>
            </a:r>
            <a:endParaRPr dirty="0"/>
          </a:p>
        </p:txBody>
      </p:sp>
      <p:sp>
        <p:nvSpPr>
          <p:cNvPr id="114" name="Google Shape;114;p4"/>
          <p:cNvSpPr txBox="1">
            <a:spLocks noGrp="1"/>
          </p:cNvSpPr>
          <p:nvPr>
            <p:ph type="body" idx="1"/>
          </p:nvPr>
        </p:nvSpPr>
        <p:spPr>
          <a:xfrm>
            <a:off x="838201" y="1825625"/>
            <a:ext cx="5670176"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US" dirty="0"/>
              <a:t>Demographic data</a:t>
            </a:r>
          </a:p>
          <a:p>
            <a:pPr marL="228600" lvl="0" indent="-228600" algn="l" rtl="0">
              <a:lnSpc>
                <a:spcPct val="100000"/>
              </a:lnSpc>
              <a:spcBef>
                <a:spcPts val="0"/>
              </a:spcBef>
              <a:spcAft>
                <a:spcPts val="0"/>
              </a:spcAft>
              <a:buClr>
                <a:schemeClr val="dk1"/>
              </a:buClr>
              <a:buSzPts val="2800"/>
              <a:buChar char="•"/>
            </a:pPr>
            <a:r>
              <a:rPr lang="en-US" dirty="0"/>
              <a:t>Antibody measurements</a:t>
            </a:r>
          </a:p>
          <a:p>
            <a:pPr marL="228600" lvl="0" indent="-228600" algn="l" rtl="0">
              <a:lnSpc>
                <a:spcPct val="100000"/>
              </a:lnSpc>
              <a:spcBef>
                <a:spcPts val="0"/>
              </a:spcBef>
              <a:spcAft>
                <a:spcPts val="0"/>
              </a:spcAft>
              <a:buClr>
                <a:schemeClr val="dk1"/>
              </a:buClr>
              <a:buSzPts val="2800"/>
              <a:buChar char="•"/>
            </a:pPr>
            <a:r>
              <a:rPr lang="en-US" dirty="0"/>
              <a:t>Cytokine and chemokine concentration</a:t>
            </a:r>
          </a:p>
          <a:p>
            <a:pPr marL="228600" lvl="0" indent="-228600" algn="l" rtl="0">
              <a:lnSpc>
                <a:spcPct val="100000"/>
              </a:lnSpc>
              <a:spcBef>
                <a:spcPts val="0"/>
              </a:spcBef>
              <a:spcAft>
                <a:spcPts val="0"/>
              </a:spcAft>
              <a:buClr>
                <a:schemeClr val="dk1"/>
              </a:buClr>
              <a:buSzPts val="2800"/>
              <a:buChar char="•"/>
            </a:pPr>
            <a:r>
              <a:rPr lang="en-US" dirty="0"/>
              <a:t>Gene expression</a:t>
            </a:r>
          </a:p>
          <a:p>
            <a:pPr marL="228600" lvl="0" indent="-228600" algn="l" rtl="0">
              <a:lnSpc>
                <a:spcPct val="100000"/>
              </a:lnSpc>
              <a:spcBef>
                <a:spcPts val="0"/>
              </a:spcBef>
              <a:spcAft>
                <a:spcPts val="0"/>
              </a:spcAft>
              <a:buClr>
                <a:schemeClr val="dk1"/>
              </a:buClr>
              <a:buSzPts val="2800"/>
              <a:buChar char="•"/>
            </a:pPr>
            <a:r>
              <a:rPr lang="en-US" dirty="0"/>
              <a:t>Cell type frequencies</a:t>
            </a:r>
          </a:p>
          <a:p>
            <a:pPr marL="228600" lvl="0" indent="-228600" algn="l" rtl="0">
              <a:lnSpc>
                <a:spcPct val="100000"/>
              </a:lnSpc>
              <a:spcBef>
                <a:spcPts val="0"/>
              </a:spcBef>
              <a:spcAft>
                <a:spcPts val="0"/>
              </a:spcAft>
              <a:buClr>
                <a:schemeClr val="dk1"/>
              </a:buClr>
              <a:buSzPts val="2800"/>
              <a:buChar char="•"/>
            </a:pPr>
            <a:r>
              <a:rPr lang="en-US" dirty="0"/>
              <a:t>T cell polarization and activation</a:t>
            </a:r>
          </a:p>
          <a:p>
            <a:pPr marL="228600" lvl="0" indent="-228600" algn="l" rtl="0">
              <a:lnSpc>
                <a:spcPct val="100000"/>
              </a:lnSpc>
              <a:spcBef>
                <a:spcPts val="0"/>
              </a:spcBef>
              <a:spcAft>
                <a:spcPts val="0"/>
              </a:spcAft>
              <a:buClr>
                <a:schemeClr val="dk1"/>
              </a:buClr>
              <a:buSzPts val="2800"/>
              <a:buChar char="•"/>
            </a:pPr>
            <a:r>
              <a:rPr lang="en-US" dirty="0"/>
              <a:t>Multiple time points (before and after vaccination)</a:t>
            </a:r>
            <a:endParaRPr dirty="0"/>
          </a:p>
        </p:txBody>
      </p:sp>
      <p:pic>
        <p:nvPicPr>
          <p:cNvPr id="115" name="Google Shape;115;p4"/>
          <p:cNvPicPr preferRelativeResize="0"/>
          <p:nvPr/>
        </p:nvPicPr>
        <p:blipFill rotWithShape="1">
          <a:blip r:embed="rId3">
            <a:alphaModFix/>
          </a:blip>
          <a:srcRect/>
          <a:stretch/>
        </p:blipFill>
        <p:spPr>
          <a:xfrm>
            <a:off x="6417733" y="681037"/>
            <a:ext cx="5508473" cy="581183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selection</a:t>
            </a:r>
            <a:endParaRPr dirty="0"/>
          </a:p>
        </p:txBody>
      </p:sp>
      <p:sp>
        <p:nvSpPr>
          <p:cNvPr id="122" name="Google Shape;122;p5"/>
          <p:cNvSpPr txBox="1">
            <a:spLocks noGrp="1"/>
          </p:cNvSpPr>
          <p:nvPr>
            <p:ph type="body" idx="1"/>
          </p:nvPr>
        </p:nvSpPr>
        <p:spPr>
          <a:xfrm>
            <a:off x="838200" y="1825625"/>
            <a:ext cx="5579533" cy="4351338"/>
          </a:xfrm>
          <a:prstGeom prst="rect">
            <a:avLst/>
          </a:prstGeom>
          <a:noFill/>
          <a:ln>
            <a:noFill/>
          </a:ln>
        </p:spPr>
        <p:txBody>
          <a:bodyPr spcFirstLastPara="1" wrap="square" lIns="91425" tIns="45700" rIns="91425" bIns="45700" anchor="t" anchorCtr="0">
            <a:normAutofit fontScale="70000" lnSpcReduction="20000"/>
          </a:bodyPr>
          <a:lstStyle/>
          <a:p>
            <a:pPr marL="228600" indent="-228600">
              <a:lnSpc>
                <a:spcPct val="120000"/>
              </a:lnSpc>
              <a:spcBef>
                <a:spcPts val="500"/>
              </a:spcBef>
              <a:buClr>
                <a:srgbClr val="1F2328"/>
              </a:buClr>
              <a:buSzPts val="3200"/>
            </a:pPr>
            <a:r>
              <a:rPr lang="en-US" sz="3600" b="0" i="0" dirty="0">
                <a:solidFill>
                  <a:srgbClr val="1F2328"/>
                </a:solidFill>
                <a:latin typeface="Arial"/>
                <a:ea typeface="Arial"/>
                <a:cs typeface="Arial"/>
                <a:sym typeface="Arial"/>
              </a:rPr>
              <a:t>Demographics: age at boost, biological sex, infancy vaccination status</a:t>
            </a:r>
            <a:endParaRPr dirty="0"/>
          </a:p>
          <a:p>
            <a:pPr marL="228600" indent="-228600">
              <a:lnSpc>
                <a:spcPct val="120000"/>
              </a:lnSpc>
              <a:spcBef>
                <a:spcPts val="500"/>
              </a:spcBef>
              <a:buClr>
                <a:srgbClr val="1F2328"/>
              </a:buClr>
              <a:buSzPts val="3200"/>
            </a:pPr>
            <a:r>
              <a:rPr lang="en-US" sz="3600" b="0" i="0" dirty="0">
                <a:solidFill>
                  <a:srgbClr val="1F2328"/>
                </a:solidFill>
                <a:latin typeface="Arial"/>
                <a:ea typeface="Arial"/>
                <a:cs typeface="Arial"/>
                <a:sym typeface="Arial"/>
              </a:rPr>
              <a:t>Baseline measurements (Day 0): Monocytes, CCL3, IgG-PT</a:t>
            </a:r>
          </a:p>
          <a:p>
            <a:pPr marL="228600" indent="-228600">
              <a:lnSpc>
                <a:spcPct val="120000"/>
              </a:lnSpc>
              <a:spcBef>
                <a:spcPts val="500"/>
              </a:spcBef>
              <a:buClr>
                <a:srgbClr val="1F2328"/>
              </a:buClr>
              <a:buSzPts val="3200"/>
            </a:pPr>
            <a:r>
              <a:rPr lang="en-US" sz="3600" dirty="0">
                <a:solidFill>
                  <a:srgbClr val="1F2328"/>
                </a:solidFill>
              </a:rPr>
              <a:t>Tried to use more features and tried PCA and MCIA, but didn’t perform well in cross-validation</a:t>
            </a:r>
          </a:p>
          <a:p>
            <a:pPr marL="228600" indent="-228600">
              <a:lnSpc>
                <a:spcPct val="120000"/>
              </a:lnSpc>
              <a:spcBef>
                <a:spcPts val="500"/>
              </a:spcBef>
              <a:buClr>
                <a:srgbClr val="1F2328"/>
              </a:buClr>
              <a:buSzPts val="3200"/>
            </a:pPr>
            <a:r>
              <a:rPr lang="en-US" sz="3600" dirty="0">
                <a:solidFill>
                  <a:srgbClr val="1F2328"/>
                </a:solidFill>
              </a:rPr>
              <a:t>Limited sample size and lots of missing values</a:t>
            </a:r>
            <a:endParaRPr lang="en-US" sz="3600" b="0" i="0" dirty="0">
              <a:solidFill>
                <a:srgbClr val="1F2328"/>
              </a:solidFill>
              <a:latin typeface="Arial"/>
              <a:ea typeface="Arial"/>
              <a:cs typeface="Arial"/>
              <a:sym typeface="Arial"/>
            </a:endParaRPr>
          </a:p>
          <a:p>
            <a:pPr marL="228600" indent="-228600">
              <a:lnSpc>
                <a:spcPct val="120000"/>
              </a:lnSpc>
              <a:spcBef>
                <a:spcPts val="500"/>
              </a:spcBef>
              <a:buClr>
                <a:srgbClr val="1F2328"/>
              </a:buClr>
              <a:buSzPts val="3200"/>
            </a:pPr>
            <a:endParaRPr dirty="0"/>
          </a:p>
        </p:txBody>
      </p:sp>
      <p:pic>
        <p:nvPicPr>
          <p:cNvPr id="123" name="Google Shape;123;p5"/>
          <p:cNvPicPr preferRelativeResize="0"/>
          <p:nvPr/>
        </p:nvPicPr>
        <p:blipFill rotWithShape="1">
          <a:blip r:embed="rId3">
            <a:alphaModFix/>
          </a:blip>
          <a:srcRect/>
          <a:stretch/>
        </p:blipFill>
        <p:spPr>
          <a:xfrm>
            <a:off x="6417733" y="681037"/>
            <a:ext cx="5508473" cy="581183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Processing</a:t>
            </a:r>
            <a:endParaRPr dirty="0"/>
          </a:p>
        </p:txBody>
      </p:sp>
      <p:sp>
        <p:nvSpPr>
          <p:cNvPr id="130" name="Google Shape;130;p6"/>
          <p:cNvSpPr txBox="1">
            <a:spLocks noGrp="1"/>
          </p:cNvSpPr>
          <p:nvPr>
            <p:ph type="body" idx="1"/>
          </p:nvPr>
        </p:nvSpPr>
        <p:spPr>
          <a:xfrm>
            <a:off x="838201" y="1825625"/>
            <a:ext cx="5745480" cy="4351338"/>
          </a:xfrm>
          <a:prstGeom prst="rect">
            <a:avLst/>
          </a:prstGeom>
          <a:noFill/>
          <a:ln>
            <a:noFill/>
          </a:ln>
        </p:spPr>
        <p:txBody>
          <a:bodyPr spcFirstLastPara="1" wrap="square" lIns="91425" tIns="45700" rIns="91425" bIns="45700" anchor="t" anchorCtr="0">
            <a:noAutofit/>
          </a:bodyPr>
          <a:lstStyle/>
          <a:p>
            <a:pPr marL="228600" indent="-228600">
              <a:lnSpc>
                <a:spcPct val="100000"/>
              </a:lnSpc>
              <a:spcBef>
                <a:spcPts val="500"/>
              </a:spcBef>
              <a:buClr>
                <a:srgbClr val="1F2328"/>
              </a:buClr>
              <a:buSzPts val="2800"/>
            </a:pPr>
            <a:r>
              <a:rPr lang="en-US" sz="3200" b="0" i="0" dirty="0">
                <a:solidFill>
                  <a:srgbClr val="1F2328"/>
                </a:solidFill>
                <a:latin typeface="Arial"/>
                <a:ea typeface="Arial"/>
                <a:cs typeface="Arial"/>
                <a:sym typeface="Arial"/>
              </a:rPr>
              <a:t>Log2 transformation for gene expression and fold change response</a:t>
            </a:r>
          </a:p>
          <a:p>
            <a:pPr marL="685800" lvl="1" indent="-228600">
              <a:lnSpc>
                <a:spcPct val="100000"/>
              </a:lnSpc>
              <a:buClr>
                <a:srgbClr val="1F2328"/>
              </a:buClr>
              <a:buSzPts val="2800"/>
            </a:pPr>
            <a:r>
              <a:rPr lang="en-US" sz="2800" b="0" i="0" dirty="0">
                <a:solidFill>
                  <a:srgbClr val="1F2328"/>
                </a:solidFill>
                <a:latin typeface="Arial"/>
                <a:ea typeface="Arial"/>
                <a:cs typeface="Arial"/>
                <a:sym typeface="Arial"/>
              </a:rPr>
              <a:t>Tried </a:t>
            </a:r>
            <a:r>
              <a:rPr lang="en-US" sz="2800" dirty="0">
                <a:solidFill>
                  <a:srgbClr val="1F2328"/>
                </a:solidFill>
              </a:rPr>
              <a:t>log2 on other omics but did not work well</a:t>
            </a:r>
            <a:endParaRPr lang="en-US" sz="2800" b="0" i="0" dirty="0">
              <a:solidFill>
                <a:srgbClr val="1F2328"/>
              </a:solidFill>
              <a:latin typeface="Arial"/>
              <a:ea typeface="Arial"/>
              <a:cs typeface="Arial"/>
              <a:sym typeface="Arial"/>
            </a:endParaRPr>
          </a:p>
          <a:p>
            <a:pPr marL="228600" indent="-228600">
              <a:lnSpc>
                <a:spcPct val="100000"/>
              </a:lnSpc>
              <a:spcBef>
                <a:spcPts val="500"/>
              </a:spcBef>
              <a:buClr>
                <a:srgbClr val="1F2328"/>
              </a:buClr>
              <a:buSzPts val="2800"/>
            </a:pPr>
            <a:r>
              <a:rPr lang="en-US" sz="3200" b="0" i="0" dirty="0">
                <a:solidFill>
                  <a:srgbClr val="1F2328"/>
                </a:solidFill>
                <a:latin typeface="Arial"/>
                <a:ea typeface="Arial"/>
                <a:cs typeface="Arial"/>
                <a:sym typeface="Arial"/>
              </a:rPr>
              <a:t>Missing values: Median imputation</a:t>
            </a:r>
            <a:endParaRPr dirty="0"/>
          </a:p>
          <a:p>
            <a:pPr marL="0" lvl="0" indent="0" algn="l" rtl="0">
              <a:lnSpc>
                <a:spcPct val="100000"/>
              </a:lnSpc>
              <a:spcBef>
                <a:spcPts val="1000"/>
              </a:spcBef>
              <a:spcAft>
                <a:spcPts val="0"/>
              </a:spcAft>
              <a:buClr>
                <a:srgbClr val="1F2328"/>
              </a:buClr>
              <a:buSzPts val="3200"/>
              <a:buNone/>
            </a:pPr>
            <a:br>
              <a:rPr lang="en-US" sz="3200" b="0" i="0" dirty="0">
                <a:solidFill>
                  <a:srgbClr val="1F2328"/>
                </a:solidFill>
                <a:latin typeface="Arial"/>
                <a:ea typeface="Arial"/>
                <a:cs typeface="Arial"/>
                <a:sym typeface="Arial"/>
              </a:rPr>
            </a:br>
            <a:endParaRPr sz="3200" b="0" i="0" dirty="0">
              <a:solidFill>
                <a:srgbClr val="1F2328"/>
              </a:solidFill>
              <a:latin typeface="Arial"/>
              <a:ea typeface="Arial"/>
              <a:cs typeface="Arial"/>
              <a:sym typeface="Arial"/>
            </a:endParaRPr>
          </a:p>
          <a:p>
            <a:pPr marL="0" lvl="0" indent="0" algn="l" rtl="0">
              <a:lnSpc>
                <a:spcPct val="100000"/>
              </a:lnSpc>
              <a:spcBef>
                <a:spcPts val="1000"/>
              </a:spcBef>
              <a:spcAft>
                <a:spcPts val="0"/>
              </a:spcAft>
              <a:buClr>
                <a:schemeClr val="dk1"/>
              </a:buClr>
              <a:buSzPts val="3200"/>
              <a:buNone/>
            </a:pPr>
            <a:endParaRPr sz="3200" b="0" i="0" dirty="0">
              <a:solidFill>
                <a:srgbClr val="1F2328"/>
              </a:solidFill>
              <a:latin typeface="Arial"/>
              <a:ea typeface="Arial"/>
              <a:cs typeface="Arial"/>
              <a:sym typeface="Arial"/>
            </a:endParaRPr>
          </a:p>
        </p:txBody>
      </p:sp>
      <p:pic>
        <p:nvPicPr>
          <p:cNvPr id="131" name="Google Shape;131;p6"/>
          <p:cNvPicPr preferRelativeResize="0"/>
          <p:nvPr/>
        </p:nvPicPr>
        <p:blipFill rotWithShape="1">
          <a:blip r:embed="rId3">
            <a:alphaModFix/>
          </a:blip>
          <a:srcRect/>
          <a:stretch/>
        </p:blipFill>
        <p:spPr>
          <a:xfrm>
            <a:off x="6417733" y="681037"/>
            <a:ext cx="5508473" cy="581183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9" name="Google Shape;139;p7"/>
          <p:cNvPicPr preferRelativeResize="0"/>
          <p:nvPr/>
        </p:nvPicPr>
        <p:blipFill rotWithShape="1">
          <a:blip r:embed="rId3">
            <a:alphaModFix/>
          </a:blip>
          <a:srcRect/>
          <a:stretch/>
        </p:blipFill>
        <p:spPr>
          <a:xfrm>
            <a:off x="3577165" y="2807608"/>
            <a:ext cx="8390469" cy="3784142"/>
          </a:xfrm>
          <a:prstGeom prst="rect">
            <a:avLst/>
          </a:prstGeom>
          <a:noFill/>
          <a:ln>
            <a:noFill/>
          </a:ln>
        </p:spPr>
      </p:pic>
      <p:sp>
        <p:nvSpPr>
          <p:cNvPr id="137" name="Google Shape;137;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Model Development</a:t>
            </a:r>
            <a:endParaRPr/>
          </a:p>
        </p:txBody>
      </p:sp>
      <p:sp>
        <p:nvSpPr>
          <p:cNvPr id="138" name="Google Shape;138;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indent="-457200">
              <a:lnSpc>
                <a:spcPct val="100000"/>
              </a:lnSpc>
              <a:spcBef>
                <a:spcPts val="0"/>
              </a:spcBef>
              <a:buClr>
                <a:srgbClr val="1F2328"/>
              </a:buClr>
              <a:buSzPts val="2800"/>
            </a:pPr>
            <a:r>
              <a:rPr lang="en-US" b="0" i="0" dirty="0">
                <a:solidFill>
                  <a:srgbClr val="1F2328"/>
                </a:solidFill>
                <a:latin typeface="Arial"/>
                <a:ea typeface="Arial"/>
                <a:cs typeface="Arial"/>
                <a:sym typeface="Arial"/>
              </a:rPr>
              <a:t>Leave-one-out cross validation</a:t>
            </a:r>
          </a:p>
          <a:p>
            <a:pPr indent="-457200">
              <a:lnSpc>
                <a:spcPct val="100000"/>
              </a:lnSpc>
              <a:spcBef>
                <a:spcPts val="0"/>
              </a:spcBef>
              <a:buClr>
                <a:srgbClr val="1F2328"/>
              </a:buClr>
              <a:buSzPts val="2800"/>
            </a:pPr>
            <a:r>
              <a:rPr lang="en-US" dirty="0">
                <a:solidFill>
                  <a:srgbClr val="1F2328"/>
                </a:solidFill>
              </a:rPr>
              <a:t>Training loss: RMSE</a:t>
            </a:r>
          </a:p>
          <a:p>
            <a:pPr indent="-457200">
              <a:lnSpc>
                <a:spcPct val="100000"/>
              </a:lnSpc>
              <a:spcBef>
                <a:spcPts val="0"/>
              </a:spcBef>
              <a:buClr>
                <a:srgbClr val="1F2328"/>
              </a:buClr>
              <a:buSzPts val="2800"/>
            </a:pPr>
            <a:r>
              <a:rPr lang="en-US" dirty="0">
                <a:solidFill>
                  <a:srgbClr val="1F2328"/>
                </a:solidFill>
              </a:rPr>
              <a:t>Evaluation: Pearson correlation</a:t>
            </a:r>
            <a:endParaRPr dirty="0"/>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a:buSzPts val="4400"/>
            </a:pPr>
            <a:r>
              <a:rPr lang="en-US" dirty="0" err="1">
                <a:sym typeface="Arial"/>
              </a:rPr>
              <a:t>XGBoost</a:t>
            </a:r>
            <a:r>
              <a:rPr lang="en-US" dirty="0">
                <a:sym typeface="Arial"/>
              </a:rPr>
              <a:t> tree performs the best</a:t>
            </a:r>
            <a:r>
              <a:rPr lang="en-US" dirty="0"/>
              <a:t> </a:t>
            </a:r>
            <a:endParaRPr dirty="0"/>
          </a:p>
        </p:txBody>
      </p:sp>
      <p:pic>
        <p:nvPicPr>
          <p:cNvPr id="153" name="Google Shape;153;p9" descr="A graph of different colored bars&#10;&#10;AI-generated content may be incorrect."/>
          <p:cNvPicPr preferRelativeResize="0"/>
          <p:nvPr/>
        </p:nvPicPr>
        <p:blipFill rotWithShape="1">
          <a:blip r:embed="rId3">
            <a:alphaModFix/>
          </a:blip>
          <a:srcRect/>
          <a:stretch/>
        </p:blipFill>
        <p:spPr>
          <a:xfrm>
            <a:off x="956733" y="1572154"/>
            <a:ext cx="8979257" cy="4920721"/>
          </a:xfrm>
          <a:prstGeom prst="rect">
            <a:avLst/>
          </a:prstGeom>
          <a:noFill/>
          <a:ln>
            <a:noFill/>
          </a:ln>
        </p:spPr>
      </p:pic>
      <p:sp>
        <p:nvSpPr>
          <p:cNvPr id="3" name="TextBox 2">
            <a:extLst>
              <a:ext uri="{FF2B5EF4-FFF2-40B4-BE49-F238E27FC236}">
                <a16:creationId xmlns:a16="http://schemas.microsoft.com/office/drawing/2014/main" id="{BA935CD3-8427-E114-912F-39D71E9E897A}"/>
              </a:ext>
            </a:extLst>
          </p:cNvPr>
          <p:cNvSpPr txBox="1"/>
          <p:nvPr/>
        </p:nvSpPr>
        <p:spPr>
          <a:xfrm>
            <a:off x="9889067" y="2897717"/>
            <a:ext cx="1916853" cy="1600438"/>
          </a:xfrm>
          <a:prstGeom prst="rect">
            <a:avLst/>
          </a:prstGeom>
          <a:noFill/>
        </p:spPr>
        <p:txBody>
          <a:bodyPr wrap="square">
            <a:spAutoFit/>
          </a:bodyPr>
          <a:lstStyle/>
          <a:p>
            <a:pPr indent="-457200">
              <a:lnSpc>
                <a:spcPct val="100000"/>
              </a:lnSpc>
              <a:spcBef>
                <a:spcPts val="0"/>
              </a:spcBef>
              <a:buClr>
                <a:srgbClr val="131313"/>
              </a:buClr>
              <a:buSzPts val="2800"/>
            </a:pPr>
            <a:r>
              <a:rPr lang="en-US" dirty="0"/>
              <a:t>Challenge results</a:t>
            </a:r>
          </a:p>
          <a:p>
            <a:pPr indent="-457200">
              <a:buClr>
                <a:srgbClr val="131313"/>
              </a:buClr>
              <a:buSzPts val="2800"/>
            </a:pPr>
            <a:r>
              <a:rPr lang="en-US" dirty="0"/>
              <a:t>0.578 (Point: 6)</a:t>
            </a:r>
          </a:p>
          <a:p>
            <a:pPr indent="-457200">
              <a:lnSpc>
                <a:spcPct val="100000"/>
              </a:lnSpc>
              <a:spcBef>
                <a:spcPts val="0"/>
              </a:spcBef>
              <a:buClr>
                <a:srgbClr val="131313"/>
              </a:buClr>
              <a:buSzPts val="2800"/>
            </a:pPr>
            <a:r>
              <a:rPr lang="en-US" dirty="0"/>
              <a:t>0.311 (Point: 6)</a:t>
            </a:r>
          </a:p>
          <a:p>
            <a:pPr indent="-457200">
              <a:lnSpc>
                <a:spcPct val="100000"/>
              </a:lnSpc>
              <a:spcBef>
                <a:spcPts val="0"/>
              </a:spcBef>
              <a:buClr>
                <a:srgbClr val="131313"/>
              </a:buClr>
              <a:buSzPts val="2800"/>
            </a:pPr>
            <a:r>
              <a:rPr lang="en-US" dirty="0"/>
              <a:t>0.114 (Point: 0)</a:t>
            </a:r>
          </a:p>
          <a:p>
            <a:pPr lvl="1" indent="-457200">
              <a:lnSpc>
                <a:spcPct val="100000"/>
              </a:lnSpc>
              <a:spcBef>
                <a:spcPts val="0"/>
              </a:spcBef>
              <a:buClr>
                <a:srgbClr val="131313"/>
              </a:buClr>
              <a:buSzPts val="2800"/>
            </a:pPr>
            <a:r>
              <a:rPr lang="en-US" dirty="0"/>
              <a:t>-0.033 (Point: 0)</a:t>
            </a:r>
          </a:p>
          <a:p>
            <a:pPr indent="-457200">
              <a:lnSpc>
                <a:spcPct val="100000"/>
              </a:lnSpc>
              <a:buSzPts val="2800"/>
            </a:pPr>
            <a:r>
              <a:rPr lang="en-US" dirty="0"/>
              <a:t>0.572 (Point: 1)</a:t>
            </a:r>
          </a:p>
          <a:p>
            <a:pPr lvl="1" indent="-457200">
              <a:lnSpc>
                <a:spcPct val="100000"/>
              </a:lnSpc>
              <a:buSzPts val="2800"/>
            </a:pPr>
            <a:r>
              <a:rPr lang="en-US" dirty="0"/>
              <a:t>0.408 (Point: 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Feature contribution </a:t>
            </a:r>
            <a:endParaRPr dirty="0"/>
          </a:p>
        </p:txBody>
      </p:sp>
      <p:pic>
        <p:nvPicPr>
          <p:cNvPr id="160" name="Google Shape;160;p10" descr="A graph of different colored bars&#10;&#10;AI-generated content may be incorrect."/>
          <p:cNvPicPr preferRelativeResize="0"/>
          <p:nvPr/>
        </p:nvPicPr>
        <p:blipFill rotWithShape="1">
          <a:blip r:embed="rId3">
            <a:alphaModFix/>
          </a:blip>
          <a:srcRect/>
          <a:stretch/>
        </p:blipFill>
        <p:spPr>
          <a:xfrm>
            <a:off x="838200" y="1715356"/>
            <a:ext cx="7567010" cy="4665985"/>
          </a:xfrm>
          <a:prstGeom prst="rect">
            <a:avLst/>
          </a:prstGeom>
          <a:noFill/>
          <a:ln>
            <a:noFill/>
          </a:ln>
        </p:spPr>
      </p:pic>
      <p:sp>
        <p:nvSpPr>
          <p:cNvPr id="161" name="Google Shape;161;p10"/>
          <p:cNvSpPr txBox="1"/>
          <p:nvPr/>
        </p:nvSpPr>
        <p:spPr>
          <a:xfrm>
            <a:off x="8405210" y="1690688"/>
            <a:ext cx="3879269" cy="230832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Caret (Permutation Importance</a:t>
            </a:r>
            <a:endParaRPr dirty="0"/>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SHAP (Shapley Additive Explanations) </a:t>
            </a:r>
            <a:endParaRPr dirty="0"/>
          </a:p>
          <a:p>
            <a:pPr marL="342900" marR="0" lvl="0" indent="-342900" algn="l" rtl="0">
              <a:spcBef>
                <a:spcPts val="0"/>
              </a:spcBef>
              <a:spcAft>
                <a:spcPts val="0"/>
              </a:spcAft>
              <a:buClr>
                <a:schemeClr val="dk1"/>
              </a:buClr>
              <a:buSzPts val="2400"/>
              <a:buFont typeface="Arial"/>
              <a:buChar char="•"/>
            </a:pPr>
            <a:r>
              <a:rPr lang="en-US" sz="2400" dirty="0" err="1">
                <a:solidFill>
                  <a:schemeClr val="dk1"/>
                </a:solidFill>
                <a:latin typeface="Arial"/>
                <a:ea typeface="Arial"/>
                <a:cs typeface="Arial"/>
                <a:sym typeface="Arial"/>
              </a:rPr>
              <a:t>XGBoost</a:t>
            </a:r>
            <a:r>
              <a:rPr lang="en-US" sz="2400" dirty="0">
                <a:solidFill>
                  <a:schemeClr val="dk1"/>
                </a:solidFill>
                <a:latin typeface="Arial"/>
                <a:ea typeface="Arial"/>
                <a:cs typeface="Arial"/>
                <a:sym typeface="Arial"/>
              </a:rPr>
              <a:t> Built-in Feature Importance</a:t>
            </a:r>
            <a:endParaRPr dirty="0"/>
          </a:p>
        </p:txBody>
      </p:sp>
      <p:sp>
        <p:nvSpPr>
          <p:cNvPr id="2" name="Rectangle 1">
            <a:extLst>
              <a:ext uri="{FF2B5EF4-FFF2-40B4-BE49-F238E27FC236}">
                <a16:creationId xmlns:a16="http://schemas.microsoft.com/office/drawing/2014/main" id="{E6522E58-1AEE-26F2-7C77-D300237D5F06}"/>
              </a:ext>
            </a:extLst>
          </p:cNvPr>
          <p:cNvSpPr/>
          <p:nvPr/>
        </p:nvSpPr>
        <p:spPr>
          <a:xfrm>
            <a:off x="2672080" y="2021840"/>
            <a:ext cx="23368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Rectangle 2">
            <a:extLst>
              <a:ext uri="{FF2B5EF4-FFF2-40B4-BE49-F238E27FC236}">
                <a16:creationId xmlns:a16="http://schemas.microsoft.com/office/drawing/2014/main" id="{B0670FBE-8347-011E-9A2E-2E8A0FD63678}"/>
              </a:ext>
            </a:extLst>
          </p:cNvPr>
          <p:cNvSpPr/>
          <p:nvPr/>
        </p:nvSpPr>
        <p:spPr>
          <a:xfrm>
            <a:off x="4826000" y="2021840"/>
            <a:ext cx="23368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ectangle 3">
            <a:extLst>
              <a:ext uri="{FF2B5EF4-FFF2-40B4-BE49-F238E27FC236}">
                <a16:creationId xmlns:a16="http://schemas.microsoft.com/office/drawing/2014/main" id="{F1D116B0-ED38-1CB5-F9D1-ED78D1F080CD}"/>
              </a:ext>
            </a:extLst>
          </p:cNvPr>
          <p:cNvSpPr/>
          <p:nvPr/>
        </p:nvSpPr>
        <p:spPr>
          <a:xfrm>
            <a:off x="6958155" y="2021840"/>
            <a:ext cx="233680" cy="357632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1738</Words>
  <Application>Microsoft Office PowerPoint</Application>
  <PresentationFormat>Widescreen</PresentationFormat>
  <Paragraphs>158</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Play</vt:lpstr>
      <vt:lpstr>Office Theme</vt:lpstr>
      <vt:lpstr>XGBoost Tree-Based Prediction of Vaccine Response Metrics</vt:lpstr>
      <vt:lpstr>Introduction &amp; Motivation</vt:lpstr>
      <vt:lpstr>Project Goal and Challenge results</vt:lpstr>
      <vt:lpstr>CMI-PB Data</vt:lpstr>
      <vt:lpstr>Feature selection</vt:lpstr>
      <vt:lpstr>Feature Processing</vt:lpstr>
      <vt:lpstr>Model Development</vt:lpstr>
      <vt:lpstr>XGBoost tree performs the best </vt:lpstr>
      <vt:lpstr>Feature contribution </vt:lpstr>
      <vt:lpstr>Feature contribution </vt:lpstr>
      <vt:lpstr>Feature contribution </vt:lpstr>
      <vt:lpstr>Feature contribution </vt:lpstr>
      <vt:lpstr>Feature contribution </vt:lpstr>
      <vt:lpstr>Challenges &amp; Limitations</vt:lpstr>
      <vt:lpstr>Future directions</vt:lpstr>
      <vt:lpstr>Acknowledgments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XGBoost Tree-Based Prediction of Vaccine Response Metrics</dc:title>
  <dc:creator>Mao, Liran</dc:creator>
  <cp:lastModifiedBy>Tan, Yuhao</cp:lastModifiedBy>
  <cp:revision>17</cp:revision>
  <dcterms:created xsi:type="dcterms:W3CDTF">2025-03-09T00:59:52Z</dcterms:created>
  <dcterms:modified xsi:type="dcterms:W3CDTF">2025-03-13T01:01:13Z</dcterms:modified>
</cp:coreProperties>
</file>