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E6EC"/>
    <a:srgbClr val="F2C3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6"/>
    <p:restoredTop sz="94664"/>
  </p:normalViewPr>
  <p:slideViewPr>
    <p:cSldViewPr snapToGrid="0">
      <p:cViewPr varScale="1">
        <p:scale>
          <a:sx n="112" d="100"/>
          <a:sy n="112" d="100"/>
        </p:scale>
        <p:origin x="5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9785AB-0A7B-9447-8F97-1C9641233A03}" type="datetimeFigureOut">
              <a:rPr lang="en-US" smtClean="0"/>
              <a:t>3/22/24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B692E8-69DF-7B43-BEFA-FF5859056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872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B692E8-69DF-7B43-BEFA-FF585905630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133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682A6-D62E-19D6-6B89-547297B811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A2080E-5B08-C149-BAF3-28CE4BC551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AA18BD-CEE9-71E9-7493-63A08DC4A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8AD60-6B93-3042-A3D6-DA4956F95620}" type="datetimeFigureOut">
              <a:rPr lang="en-US" smtClean="0"/>
              <a:t>3/22/24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19AF35-38A8-0A6B-337D-D9209CF19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4EC1E5-573C-3076-C375-DFDECB994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4D87-CB09-3544-907F-415DF2691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190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C3681-5C41-0D46-05AE-755F2C880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6CA905-6297-4D33-D7BF-5E5E0A6F8B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9B3CEB-F85D-6587-552B-C59F92014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8AD60-6B93-3042-A3D6-DA4956F95620}" type="datetimeFigureOut">
              <a:rPr lang="en-US" smtClean="0"/>
              <a:t>3/22/24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3BA603-8A58-B55C-F57C-9340FFBE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82CA76-CB4D-7AC2-FC35-78C2EF264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4D87-CB09-3544-907F-415DF2691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090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6F8AB1-112B-BB75-A3EA-5891653C16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EC0A28-9211-77AC-A7E3-C14AB6653C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367A04-B233-A98E-08C3-78FED4E54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8AD60-6B93-3042-A3D6-DA4956F95620}" type="datetimeFigureOut">
              <a:rPr lang="en-US" smtClean="0"/>
              <a:t>3/22/24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F32A4C-4525-73EB-ED7B-5301AE445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C7EA3-2976-50DE-FAE1-9967FA0A3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4D87-CB09-3544-907F-415DF2691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20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EB2FA-1977-3D13-9B58-04EBEBF2B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83901E-0591-4400-4E80-B05DD10A14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D6290D-B197-A07F-DF51-D426D526D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8AD60-6B93-3042-A3D6-DA4956F95620}" type="datetimeFigureOut">
              <a:rPr lang="en-US" smtClean="0"/>
              <a:t>3/22/24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1B410C-8385-18A7-80DD-99E0CFF79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46ADD7-2D8E-40AE-2DC9-5C6699CFC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4D87-CB09-3544-907F-415DF2691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826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AA3B0-8669-9E40-CD7A-E4C4301FD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DC467C-1F41-36B5-4C48-1B3BDB4180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D035DC-38D9-8E13-5061-4CCC9EF8C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8AD60-6B93-3042-A3D6-DA4956F95620}" type="datetimeFigureOut">
              <a:rPr lang="en-US" smtClean="0"/>
              <a:t>3/22/24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4DE0F-C248-8563-C778-BF8813C73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EEF4A3-2F39-C05B-51D9-81D0DA77B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4D87-CB09-3544-907F-415DF2691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078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701A4-F876-9510-03F1-4EA52DD51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79D7F1-AB91-1D2B-BBF4-FDCF2C4C90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DE26DD-6ADB-1375-F94D-87F9C1BABF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2374EF-E19B-A8A4-C040-B3FC2A2E9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8AD60-6B93-3042-A3D6-DA4956F95620}" type="datetimeFigureOut">
              <a:rPr lang="en-US" smtClean="0"/>
              <a:t>3/22/24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B0AE94-C4FF-5FFC-FE22-93596534E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7E7969-1B35-FC20-E88B-7B1F4BF6E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4D87-CB09-3544-907F-415DF2691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366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9F87A-159A-2505-DF5C-9E20E5528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BB69BA-A136-A0BF-01B1-6DC7B6A210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F33825-C35B-8C71-B577-2BFCBCF342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6A3E1F-F710-4CA9-62A5-14EE9DF00F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7C1C81-2F29-D77B-084C-9C0440804A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54CF97-B69B-CDF6-3438-8A389DADA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8AD60-6B93-3042-A3D6-DA4956F95620}" type="datetimeFigureOut">
              <a:rPr lang="en-US" smtClean="0"/>
              <a:t>3/22/24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B160D2-5995-95EB-79B1-3A2E2FCF7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75C759-B99D-C2F7-A868-691044085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4D87-CB09-3544-907F-415DF2691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941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DF538-F214-CCA4-FBAF-C4EC9AECB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538749-27CB-9B70-189B-1D41A374B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8AD60-6B93-3042-A3D6-DA4956F95620}" type="datetimeFigureOut">
              <a:rPr lang="en-US" smtClean="0"/>
              <a:t>3/22/24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8282F3-2A93-2A35-5470-EAA395DB3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AD2CAA-BD90-5A87-AC03-4E470355B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4D87-CB09-3544-907F-415DF2691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96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F66C6B-A489-1234-6905-7C49B0025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8AD60-6B93-3042-A3D6-DA4956F95620}" type="datetimeFigureOut">
              <a:rPr lang="en-US" smtClean="0"/>
              <a:t>3/22/24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08B77-0DEE-76C5-20D7-4D8EBF721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23BBAA-53FC-8F5D-A18A-B75C42807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4D87-CB09-3544-907F-415DF2691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416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3B6FD-DE60-0BCA-16EA-F2F9BB838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94CD19-DC71-C3AB-AF26-8F6DBB231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D57892-4F97-9A8A-F7B9-F61497F0A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0147DE-89F8-1CC1-4DF1-CC6791D3B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8AD60-6B93-3042-A3D6-DA4956F95620}" type="datetimeFigureOut">
              <a:rPr lang="en-US" smtClean="0"/>
              <a:t>3/22/24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62A5EE-734E-2B1A-E238-3A007F000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0C2939-BDEB-8C54-FB3D-6602391E6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4D87-CB09-3544-907F-415DF2691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747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AD83A-0118-EBCB-0BF9-C5B08AF8F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292C1E-B733-EB6F-C30A-EB75316024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A9B98D-7E0F-B1AD-8706-A3ADEC9B57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7C9638-4A4B-6928-C7BB-A6FB314FD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8AD60-6B93-3042-A3D6-DA4956F95620}" type="datetimeFigureOut">
              <a:rPr lang="en-US" smtClean="0"/>
              <a:t>3/22/24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8464F4-0A52-D559-1EDC-EEC277057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40A0AC-6344-C227-DD5E-B3988F4D3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4D87-CB09-3544-907F-415DF2691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550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9356AB-AF1C-5A83-3413-6CD64BB4A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1095AA-0EE5-8EE2-4FA3-8197A52C9E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400C7-BA97-A799-7F16-2B7BCC9877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8AD60-6B93-3042-A3D6-DA4956F95620}" type="datetimeFigureOut">
              <a:rPr lang="en-US" smtClean="0"/>
              <a:t>3/22/24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AF45D0-F532-7617-D9A0-5F50156C7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46B1DF-F9B0-3666-D79B-A479F2F82B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94D87-CB09-3544-907F-415DF2691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462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CD506-E732-6721-CCC3-3DB9DCFCD0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Bookman Old Style" panose="02050604050505020204" pitchFamily="18" charset="0"/>
              </a:rPr>
              <a:t>CMI-PB Prediction Challenge 2023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2F9F27-6322-DB61-F8EB-D637B41AD2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Bookman Old Style" panose="02050604050505020204" pitchFamily="18" charset="0"/>
              </a:rPr>
              <a:t>Model Explanation</a:t>
            </a:r>
          </a:p>
          <a:p>
            <a:r>
              <a:rPr lang="en-US" dirty="0">
                <a:latin typeface="Bookman Old Style" panose="02050604050505020204" pitchFamily="18" charset="0"/>
              </a:rPr>
              <a:t>J. </a:t>
            </a:r>
            <a:r>
              <a:rPr lang="en-US" dirty="0" err="1">
                <a:latin typeface="Bookman Old Style" panose="02050604050505020204" pitchFamily="18" charset="0"/>
              </a:rPr>
              <a:t>Mahita</a:t>
            </a: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487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36B1418-C808-DE77-AD2C-9DBF08AEA520}"/>
              </a:ext>
            </a:extLst>
          </p:cNvPr>
          <p:cNvSpPr/>
          <p:nvPr/>
        </p:nvSpPr>
        <p:spPr>
          <a:xfrm>
            <a:off x="6489383" y="120374"/>
            <a:ext cx="5557837" cy="628007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1F470D6-4A3C-3412-B0C5-3FEAF3E7F730}"/>
              </a:ext>
            </a:extLst>
          </p:cNvPr>
          <p:cNvSpPr txBox="1"/>
          <p:nvPr/>
        </p:nvSpPr>
        <p:spPr>
          <a:xfrm>
            <a:off x="13197702" y="248248"/>
            <a:ext cx="421402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u="sng" dirty="0">
                <a:latin typeface="Bookman Old Style" panose="02050604050505020204" pitchFamily="18" charset="0"/>
              </a:rPr>
              <a:t>Step 2: Leveraging Longitudinal Data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E1463C9-9251-A519-010A-7FA876840A71}"/>
              </a:ext>
            </a:extLst>
          </p:cNvPr>
          <p:cNvSpPr/>
          <p:nvPr/>
        </p:nvSpPr>
        <p:spPr>
          <a:xfrm>
            <a:off x="247651" y="120374"/>
            <a:ext cx="6137910" cy="6280071"/>
          </a:xfrm>
          <a:prstGeom prst="rect">
            <a:avLst/>
          </a:prstGeom>
          <a:solidFill>
            <a:srgbClr val="ACE6E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784E2D-0E33-3D32-74FF-00E99CA962F0}"/>
              </a:ext>
            </a:extLst>
          </p:cNvPr>
          <p:cNvSpPr txBox="1"/>
          <p:nvPr/>
        </p:nvSpPr>
        <p:spPr>
          <a:xfrm>
            <a:off x="351473" y="762060"/>
            <a:ext cx="6037897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Combined subject, specimen, into a single sheet</a:t>
            </a:r>
          </a:p>
          <a:p>
            <a:pPr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Explored the data first. Tried to utilize as much of the data as possible</a:t>
            </a:r>
          </a:p>
          <a:p>
            <a:pPr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For example, for specimens having available anti-PT antibodies (IgG) data, I checked if gene expression data, cell type data, or other assays, were available for all these specimens. Not all specimens had all assay data.</a:t>
            </a:r>
          </a:p>
          <a:p>
            <a:pPr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avoid losing out training data, </a:t>
            </a: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For tasks </a:t>
            </a: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1.1 and 1.2: all specimens having anti-PT IgG data were selected.</a:t>
            </a:r>
          </a:p>
          <a:p>
            <a:pPr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2.1 and 2.2: all specimens having cell type name “Monocytes” were selected</a:t>
            </a:r>
          </a:p>
          <a:p>
            <a:pPr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3.1 and 3.2: all specimens having ensemble id for the CCL3 gene were selected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53939B-CA23-8DBF-409C-EBA3651F5EA1}"/>
              </a:ext>
            </a:extLst>
          </p:cNvPr>
          <p:cNvSpPr txBox="1"/>
          <p:nvPr/>
        </p:nvSpPr>
        <p:spPr>
          <a:xfrm>
            <a:off x="6549390" y="751344"/>
            <a:ext cx="5394959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Next, in order to utilize the longitudinal data, I attempted time series analysis but it was time consuming, and since I started the project late, I did not have sufficient time. </a:t>
            </a:r>
          </a:p>
          <a:p>
            <a:pPr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So, I calculated fold change (as well as the difference) between the endpoints of interest , for each of the prediction tasks.</a:t>
            </a: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For 1.1 and 1.2: IgG between day 0 and day 14. </a:t>
            </a:r>
          </a:p>
          <a:p>
            <a:pPr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For 2.1 and 2.2: Percent of live monocyte cells between day 0 and day 1</a:t>
            </a:r>
          </a:p>
          <a:p>
            <a:pPr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For 3.1 and 3.2: TPM values of CCL3 gene between day 0 and day 3.</a:t>
            </a:r>
          </a:p>
          <a:p>
            <a:pPr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fold change and difference were formulated as separate regression tasks.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0FD7994-B29C-F156-B35E-A16E9CCAA430}"/>
              </a:ext>
            </a:extLst>
          </p:cNvPr>
          <p:cNvSpPr txBox="1"/>
          <p:nvPr/>
        </p:nvSpPr>
        <p:spPr>
          <a:xfrm>
            <a:off x="351473" y="242174"/>
            <a:ext cx="5501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>
                <a:latin typeface="Bookman Old Style" panose="02050604050505020204" pitchFamily="18" charset="0"/>
              </a:rPr>
              <a:t>Step -1: Data Preprocessing and Exploration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18019D-D3EA-2176-E179-443D3BC28DC5}"/>
              </a:ext>
            </a:extLst>
          </p:cNvPr>
          <p:cNvSpPr txBox="1"/>
          <p:nvPr/>
        </p:nvSpPr>
        <p:spPr>
          <a:xfrm>
            <a:off x="6955970" y="257534"/>
            <a:ext cx="46538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>
                <a:latin typeface="Bookman Old Style" panose="02050604050505020204" pitchFamily="18" charset="0"/>
              </a:rPr>
              <a:t>Step 2: Leveraging Longitudinal Data</a:t>
            </a:r>
          </a:p>
        </p:txBody>
      </p:sp>
    </p:spTree>
    <p:extLst>
      <p:ext uri="{BB962C8B-B14F-4D97-AF65-F5344CB8AC3E}">
        <p14:creationId xmlns:p14="http://schemas.microsoft.com/office/powerpoint/2010/main" val="1784990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4" grpId="0" animBg="1"/>
      <p:bldP spid="3" grpId="0"/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777F49-8707-AFA9-D888-D8C79C294968}"/>
              </a:ext>
            </a:extLst>
          </p:cNvPr>
          <p:cNvSpPr/>
          <p:nvPr/>
        </p:nvSpPr>
        <p:spPr>
          <a:xfrm>
            <a:off x="2989076" y="123215"/>
            <a:ext cx="9109995" cy="659678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2EC6FB8-270D-282E-B39F-681538722FF5}"/>
              </a:ext>
            </a:extLst>
          </p:cNvPr>
          <p:cNvSpPr/>
          <p:nvPr/>
        </p:nvSpPr>
        <p:spPr>
          <a:xfrm>
            <a:off x="92928" y="143470"/>
            <a:ext cx="2814186" cy="659678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47A360-069D-BE98-A264-E2A8EF5DCBDB}"/>
              </a:ext>
            </a:extLst>
          </p:cNvPr>
          <p:cNvSpPr txBox="1"/>
          <p:nvPr/>
        </p:nvSpPr>
        <p:spPr>
          <a:xfrm>
            <a:off x="92928" y="138486"/>
            <a:ext cx="28905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>
                <a:latin typeface="Bookman Old Style" panose="02050604050505020204" pitchFamily="18" charset="0"/>
              </a:rPr>
              <a:t>Step 3: Choosing the Algorithm for Prediction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99AAF1D-9CA4-9D5D-90AD-28CBF7F3C401}"/>
              </a:ext>
            </a:extLst>
          </p:cNvPr>
          <p:cNvSpPr txBox="1"/>
          <p:nvPr/>
        </p:nvSpPr>
        <p:spPr>
          <a:xfrm>
            <a:off x="4264724" y="117741"/>
            <a:ext cx="6750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latin typeface="Bookman Old Style" panose="02050604050505020204" pitchFamily="18" charset="0"/>
              </a:rPr>
              <a:t>Step 4: Selecting features for model training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2C99E8-8775-C790-4800-944AED6376AD}"/>
              </a:ext>
            </a:extLst>
          </p:cNvPr>
          <p:cNvSpPr txBox="1"/>
          <p:nvPr/>
        </p:nvSpPr>
        <p:spPr>
          <a:xfrm>
            <a:off x="308610" y="1068616"/>
            <a:ext cx="2089057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CatBoost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(Categorical Boosting) algorithm, a supervised machine learning method, was chosen to predict the fold change (or the difference). </a:t>
            </a:r>
          </a:p>
          <a:p>
            <a:pPr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Spearman’s correlation between predicted and observed values was calculated to assess the model performance.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A42AFC4D-C7F0-7B54-B4F9-06CC2A153F7F}"/>
              </a:ext>
            </a:extLst>
          </p:cNvPr>
          <p:cNvSpPr/>
          <p:nvPr/>
        </p:nvSpPr>
        <p:spPr>
          <a:xfrm>
            <a:off x="3198651" y="1150589"/>
            <a:ext cx="651510" cy="674370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335E3AD1-FF4A-8DD2-1BD2-0FA8E7BE09A5}"/>
              </a:ext>
            </a:extLst>
          </p:cNvPr>
          <p:cNvSpPr/>
          <p:nvPr/>
        </p:nvSpPr>
        <p:spPr>
          <a:xfrm>
            <a:off x="4756785" y="662762"/>
            <a:ext cx="651510" cy="674370"/>
          </a:xfrm>
          <a:prstGeom prst="round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C15451A6-775D-4077-389E-94ADEB9A5F5E}"/>
              </a:ext>
            </a:extLst>
          </p:cNvPr>
          <p:cNvSpPr/>
          <p:nvPr/>
        </p:nvSpPr>
        <p:spPr>
          <a:xfrm>
            <a:off x="5488307" y="1893659"/>
            <a:ext cx="651510" cy="674370"/>
          </a:xfrm>
          <a:prstGeom prst="round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597E6A4E-A8F6-3056-7084-FA332A435475}"/>
              </a:ext>
            </a:extLst>
          </p:cNvPr>
          <p:cNvSpPr/>
          <p:nvPr/>
        </p:nvSpPr>
        <p:spPr>
          <a:xfrm>
            <a:off x="3621406" y="3151287"/>
            <a:ext cx="651510" cy="67437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BD8824CF-5093-ED9A-50DA-637F0A4736FC}"/>
              </a:ext>
            </a:extLst>
          </p:cNvPr>
          <p:cNvSpPr/>
          <p:nvPr/>
        </p:nvSpPr>
        <p:spPr>
          <a:xfrm>
            <a:off x="5408295" y="3151287"/>
            <a:ext cx="651510" cy="674370"/>
          </a:xfrm>
          <a:prstGeom prst="roundRect">
            <a:avLst/>
          </a:prstGeom>
          <a:solidFill>
            <a:srgbClr val="F2C3E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E096890-C740-AD86-F4F8-73204C025666}"/>
              </a:ext>
            </a:extLst>
          </p:cNvPr>
          <p:cNvCxnSpPr>
            <a:cxnSpLocks/>
          </p:cNvCxnSpPr>
          <p:nvPr/>
        </p:nvCxnSpPr>
        <p:spPr>
          <a:xfrm flipV="1">
            <a:off x="4491990" y="964450"/>
            <a:ext cx="221898" cy="33988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5DEB6DC-4F85-C226-5E12-5983C27F83DC}"/>
              </a:ext>
            </a:extLst>
          </p:cNvPr>
          <p:cNvCxnSpPr>
            <a:cxnSpLocks/>
          </p:cNvCxnSpPr>
          <p:nvPr/>
        </p:nvCxnSpPr>
        <p:spPr>
          <a:xfrm>
            <a:off x="4756785" y="1684705"/>
            <a:ext cx="651510" cy="43654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6360DA32-BAAE-BA65-7637-C0E9FD966A8F}"/>
              </a:ext>
            </a:extLst>
          </p:cNvPr>
          <p:cNvSpPr txBox="1"/>
          <p:nvPr/>
        </p:nvSpPr>
        <p:spPr>
          <a:xfrm>
            <a:off x="5408295" y="509485"/>
            <a:ext cx="31721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Train model using this dataset,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try different feature combinations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F2A8608-EA42-2C6D-4335-3EE1B98F8A3B}"/>
              </a:ext>
            </a:extLst>
          </p:cNvPr>
          <p:cNvCxnSpPr>
            <a:cxnSpLocks/>
          </p:cNvCxnSpPr>
          <p:nvPr/>
        </p:nvCxnSpPr>
        <p:spPr>
          <a:xfrm>
            <a:off x="5814062" y="1214170"/>
            <a:ext cx="0" cy="56584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4340EC79-32DC-6454-09EC-29BFD3A246E7}"/>
              </a:ext>
            </a:extLst>
          </p:cNvPr>
          <p:cNvSpPr txBox="1"/>
          <p:nvPr/>
        </p:nvSpPr>
        <p:spPr>
          <a:xfrm>
            <a:off x="5803263" y="1191445"/>
            <a:ext cx="28244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Test model using this dataset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C07EC01A-9F4A-D124-EC8B-C5DB79E152A8}"/>
              </a:ext>
            </a:extLst>
          </p:cNvPr>
          <p:cNvCxnSpPr>
            <a:cxnSpLocks/>
          </p:cNvCxnSpPr>
          <p:nvPr/>
        </p:nvCxnSpPr>
        <p:spPr>
          <a:xfrm>
            <a:off x="6321560" y="2237890"/>
            <a:ext cx="986425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3D3B796E-140E-9C80-0506-920DE43494CB}"/>
              </a:ext>
            </a:extLst>
          </p:cNvPr>
          <p:cNvSpPr txBox="1"/>
          <p:nvPr/>
        </p:nvSpPr>
        <p:spPr>
          <a:xfrm>
            <a:off x="7498610" y="1893659"/>
            <a:ext cx="22151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Calculate correlation between predicted and observed values</a:t>
            </a: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50465C4C-1752-FB27-07A8-8B54905219A3}"/>
              </a:ext>
            </a:extLst>
          </p:cNvPr>
          <p:cNvSpPr/>
          <p:nvPr/>
        </p:nvSpPr>
        <p:spPr>
          <a:xfrm>
            <a:off x="5408295" y="4744848"/>
            <a:ext cx="651510" cy="67437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0E12962E-15CD-C97F-AA46-3E67CE6D623C}"/>
              </a:ext>
            </a:extLst>
          </p:cNvPr>
          <p:cNvSpPr/>
          <p:nvPr/>
        </p:nvSpPr>
        <p:spPr>
          <a:xfrm>
            <a:off x="3625215" y="4695856"/>
            <a:ext cx="651510" cy="674370"/>
          </a:xfrm>
          <a:prstGeom prst="roundRect">
            <a:avLst/>
          </a:prstGeom>
          <a:solidFill>
            <a:srgbClr val="F2C3E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C2647AB-D979-FEAB-4291-5A63BB375CAD}"/>
              </a:ext>
            </a:extLst>
          </p:cNvPr>
          <p:cNvSpPr txBox="1"/>
          <p:nvPr/>
        </p:nvSpPr>
        <p:spPr>
          <a:xfrm>
            <a:off x="3201832" y="3780247"/>
            <a:ext cx="16387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2020 dataset,</a:t>
            </a:r>
          </a:p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try different combinations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2442FA4-E3DD-450C-57BA-53D9A4548E58}"/>
              </a:ext>
            </a:extLst>
          </p:cNvPr>
          <p:cNvSpPr txBox="1"/>
          <p:nvPr/>
        </p:nvSpPr>
        <p:spPr>
          <a:xfrm>
            <a:off x="3606024" y="3283506"/>
            <a:ext cx="643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Train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01D98E5-D072-9537-3725-621DFDE2FFBF}"/>
              </a:ext>
            </a:extLst>
          </p:cNvPr>
          <p:cNvSpPr txBox="1"/>
          <p:nvPr/>
        </p:nvSpPr>
        <p:spPr>
          <a:xfrm>
            <a:off x="4840605" y="3825657"/>
            <a:ext cx="20903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Test on 2021 dataset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B49AD556-A39A-7399-5A17-E28A123DAFE7}"/>
              </a:ext>
            </a:extLst>
          </p:cNvPr>
          <p:cNvCxnSpPr>
            <a:cxnSpLocks/>
          </p:cNvCxnSpPr>
          <p:nvPr/>
        </p:nvCxnSpPr>
        <p:spPr>
          <a:xfrm>
            <a:off x="6321560" y="3535404"/>
            <a:ext cx="986425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D01902C6-73E5-A8E3-FA25-BB3A6519E635}"/>
              </a:ext>
            </a:extLst>
          </p:cNvPr>
          <p:cNvSpPr txBox="1"/>
          <p:nvPr/>
        </p:nvSpPr>
        <p:spPr>
          <a:xfrm>
            <a:off x="7498610" y="3191173"/>
            <a:ext cx="22151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Calculate correlation between predicted and observed values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A79EF24-577E-BD2E-7A37-D8E53BB588ED}"/>
              </a:ext>
            </a:extLst>
          </p:cNvPr>
          <p:cNvSpPr txBox="1"/>
          <p:nvPr/>
        </p:nvSpPr>
        <p:spPr>
          <a:xfrm>
            <a:off x="3621406" y="4848375"/>
            <a:ext cx="643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74DF84C-0B63-1887-22EA-05192813A8E6}"/>
              </a:ext>
            </a:extLst>
          </p:cNvPr>
          <p:cNvSpPr txBox="1"/>
          <p:nvPr/>
        </p:nvSpPr>
        <p:spPr>
          <a:xfrm>
            <a:off x="4840605" y="5452617"/>
            <a:ext cx="20903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Test on 2020 dataset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FC7D76C6-E52D-FCE6-D6EF-DD0B7AA9224F}"/>
              </a:ext>
            </a:extLst>
          </p:cNvPr>
          <p:cNvCxnSpPr>
            <a:cxnSpLocks/>
          </p:cNvCxnSpPr>
          <p:nvPr/>
        </p:nvCxnSpPr>
        <p:spPr>
          <a:xfrm>
            <a:off x="6321560" y="5163019"/>
            <a:ext cx="986425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DFF7721E-69EB-FBCD-69DA-758B1CAD5F62}"/>
              </a:ext>
            </a:extLst>
          </p:cNvPr>
          <p:cNvSpPr txBox="1"/>
          <p:nvPr/>
        </p:nvSpPr>
        <p:spPr>
          <a:xfrm>
            <a:off x="7498610" y="4818788"/>
            <a:ext cx="22151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Calculate correlation between predicted and observed values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C864AC3-DEF6-E7E7-4E23-E1795F8DBCD6}"/>
              </a:ext>
            </a:extLst>
          </p:cNvPr>
          <p:cNvSpPr txBox="1"/>
          <p:nvPr/>
        </p:nvSpPr>
        <p:spPr>
          <a:xfrm>
            <a:off x="3310591" y="5439246"/>
            <a:ext cx="16387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2021 dataset,</a:t>
            </a:r>
          </a:p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try different combinations</a:t>
            </a:r>
          </a:p>
        </p:txBody>
      </p:sp>
      <p:sp>
        <p:nvSpPr>
          <p:cNvPr id="43" name="Right Brace 42">
            <a:extLst>
              <a:ext uri="{FF2B5EF4-FFF2-40B4-BE49-F238E27FC236}">
                <a16:creationId xmlns:a16="http://schemas.microsoft.com/office/drawing/2014/main" id="{D54A3D1B-1AA5-2EB3-3A7D-813511B53C76}"/>
              </a:ext>
            </a:extLst>
          </p:cNvPr>
          <p:cNvSpPr/>
          <p:nvPr/>
        </p:nvSpPr>
        <p:spPr>
          <a:xfrm>
            <a:off x="9713757" y="1893659"/>
            <a:ext cx="790413" cy="4125458"/>
          </a:xfrm>
          <a:prstGeom prst="rightBrac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F8C048B-1EC7-7DFC-3FAC-73DA5EE87C6D}"/>
              </a:ext>
            </a:extLst>
          </p:cNvPr>
          <p:cNvSpPr txBox="1"/>
          <p:nvPr/>
        </p:nvSpPr>
        <p:spPr>
          <a:xfrm>
            <a:off x="10424160" y="2286774"/>
            <a:ext cx="145923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Chose those</a:t>
            </a:r>
          </a:p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combination of features </a:t>
            </a:r>
          </a:p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that showed</a:t>
            </a:r>
          </a:p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roughly consistent</a:t>
            </a:r>
          </a:p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Spearman’s correlation coefficients between the three strategies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6E8260F-9881-07DD-EA8E-5DB683506F2F}"/>
              </a:ext>
            </a:extLst>
          </p:cNvPr>
          <p:cNvSpPr txBox="1"/>
          <p:nvPr/>
        </p:nvSpPr>
        <p:spPr>
          <a:xfrm>
            <a:off x="2757839" y="1889818"/>
            <a:ext cx="16387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2020 or 2021 dataset,</a:t>
            </a:r>
          </a:p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try different combinations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5240CDB-339A-519C-5976-E7A47772AC64}"/>
              </a:ext>
            </a:extLst>
          </p:cNvPr>
          <p:cNvSpPr txBox="1"/>
          <p:nvPr/>
        </p:nvSpPr>
        <p:spPr>
          <a:xfrm>
            <a:off x="3712877" y="1072275"/>
            <a:ext cx="11353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Split</a:t>
            </a:r>
          </a:p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into train/test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A02F180-595C-F004-69AF-D256ABB87DC6}"/>
              </a:ext>
            </a:extLst>
          </p:cNvPr>
          <p:cNvSpPr txBox="1"/>
          <p:nvPr/>
        </p:nvSpPr>
        <p:spPr>
          <a:xfrm>
            <a:off x="4771014" y="824685"/>
            <a:ext cx="6435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Train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E4C4E02-4F5A-0073-1522-C9F8EE3B06CF}"/>
              </a:ext>
            </a:extLst>
          </p:cNvPr>
          <p:cNvSpPr txBox="1"/>
          <p:nvPr/>
        </p:nvSpPr>
        <p:spPr>
          <a:xfrm>
            <a:off x="5531147" y="2068613"/>
            <a:ext cx="5610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</a:p>
        </p:txBody>
      </p:sp>
    </p:spTree>
    <p:extLst>
      <p:ext uri="{BB962C8B-B14F-4D97-AF65-F5344CB8AC3E}">
        <p14:creationId xmlns:p14="http://schemas.microsoft.com/office/powerpoint/2010/main" val="2070975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  <p:bldP spid="8" grpId="0"/>
      <p:bldP spid="9" grpId="0"/>
      <p:bldP spid="4" grpId="0"/>
      <p:bldP spid="10" grpId="0" animBg="1"/>
      <p:bldP spid="11" grpId="0" animBg="1"/>
      <p:bldP spid="12" grpId="0" animBg="1"/>
      <p:bldP spid="13" grpId="0" animBg="1"/>
      <p:bldP spid="14" grpId="0" animBg="1"/>
      <p:bldP spid="22" grpId="0"/>
      <p:bldP spid="25" grpId="0"/>
      <p:bldP spid="29" grpId="0"/>
      <p:bldP spid="30" grpId="0" animBg="1"/>
      <p:bldP spid="31" grpId="0" animBg="1"/>
      <p:bldP spid="32" grpId="0"/>
      <p:bldP spid="33" grpId="0"/>
      <p:bldP spid="34" grpId="0"/>
      <p:bldP spid="36" grpId="0"/>
      <p:bldP spid="37" grpId="0"/>
      <p:bldP spid="39" grpId="0"/>
      <p:bldP spid="41" grpId="0"/>
      <p:bldP spid="42" grpId="0"/>
      <p:bldP spid="43" grpId="0" animBg="1"/>
      <p:bldP spid="44" grpId="0"/>
      <p:bldP spid="46" grpId="0"/>
      <p:bldP spid="47" grpId="0"/>
      <p:bldP spid="51" grpId="0"/>
      <p:bldP spid="5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3F18E01-6FBE-3E15-B415-E3E8D3AF993C}"/>
              </a:ext>
            </a:extLst>
          </p:cNvPr>
          <p:cNvSpPr txBox="1"/>
          <p:nvPr/>
        </p:nvSpPr>
        <p:spPr>
          <a:xfrm>
            <a:off x="433602" y="242174"/>
            <a:ext cx="29274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>
                <a:latin typeface="Bookman Old Style" panose="02050604050505020204" pitchFamily="18" charset="0"/>
              </a:rPr>
              <a:t>The Final Models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C13CE3-6D37-3E8E-3648-036D251F1406}"/>
              </a:ext>
            </a:extLst>
          </p:cNvPr>
          <p:cNvSpPr txBox="1"/>
          <p:nvPr/>
        </p:nvSpPr>
        <p:spPr>
          <a:xfrm>
            <a:off x="312051" y="827355"/>
            <a:ext cx="115678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Bookman Old Style" panose="02050604050505020204" pitchFamily="18" charset="0"/>
              </a:rPr>
              <a:t>Task 1: Features used (Normalized values of IgG-PT on day 0: to predict fold change in IgG-PT between day 0 and day 14)</a:t>
            </a:r>
          </a:p>
          <a:p>
            <a:endParaRPr lang="en-US" dirty="0">
              <a:latin typeface="Bookman Old Style" panose="02050604050505020204" pitchFamily="18" charset="0"/>
            </a:endParaRPr>
          </a:p>
          <a:p>
            <a:r>
              <a:rPr lang="en-US" dirty="0">
                <a:latin typeface="Bookman Old Style" panose="02050604050505020204" pitchFamily="18" charset="0"/>
              </a:rPr>
              <a:t>Task 2: Features used (Infancy vaccination, biological sex, race: to predict fold change in percentage of live monocytes between day 0 and day 1</a:t>
            </a:r>
          </a:p>
          <a:p>
            <a:endParaRPr lang="en-US" dirty="0">
              <a:latin typeface="Bookman Old Style" panose="02050604050505020204" pitchFamily="18" charset="0"/>
            </a:endParaRPr>
          </a:p>
          <a:p>
            <a:r>
              <a:rPr lang="en-US" dirty="0">
                <a:latin typeface="Bookman Old Style" panose="02050604050505020204" pitchFamily="18" charset="0"/>
              </a:rPr>
              <a:t>Task 3: Features used (Infancy vaccination, biological sex: to predict fold change in TPM values of CCL3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gene</a:t>
            </a:r>
            <a:r>
              <a:rPr lang="en-US" dirty="0">
                <a:latin typeface="Bookman Old Style" panose="02050604050505020204" pitchFamily="18" charset="0"/>
              </a:rPr>
              <a:t> between day 0 and day 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5B80AFA-0305-6576-11A0-A9578ECCFCC2}"/>
              </a:ext>
            </a:extLst>
          </p:cNvPr>
          <p:cNvSpPr txBox="1"/>
          <p:nvPr/>
        </p:nvSpPr>
        <p:spPr>
          <a:xfrm>
            <a:off x="312051" y="3491489"/>
            <a:ext cx="28103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>
                <a:latin typeface="Bookman Old Style" panose="02050604050505020204" pitchFamily="18" charset="0"/>
              </a:rPr>
              <a:t>Model Strengths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4EFB07-3A21-70B5-B591-3B3450D6E0ED}"/>
              </a:ext>
            </a:extLst>
          </p:cNvPr>
          <p:cNvSpPr txBox="1"/>
          <p:nvPr/>
        </p:nvSpPr>
        <p:spPr>
          <a:xfrm>
            <a:off x="312051" y="4164037"/>
            <a:ext cx="1167362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Bookman Old Style" panose="02050604050505020204" pitchFamily="18" charset="0"/>
              </a:rPr>
              <a:t>The </a:t>
            </a:r>
            <a:r>
              <a:rPr lang="en-US" dirty="0" err="1">
                <a:latin typeface="Bookman Old Style" panose="02050604050505020204" pitchFamily="18" charset="0"/>
              </a:rPr>
              <a:t>CatBoost</a:t>
            </a:r>
            <a:r>
              <a:rPr lang="en-US" dirty="0">
                <a:latin typeface="Bookman Old Style" panose="02050604050505020204" pitchFamily="18" charset="0"/>
              </a:rPr>
              <a:t> algorithm has two important aspects:</a:t>
            </a:r>
          </a:p>
          <a:p>
            <a:pPr marL="342900" indent="-342900">
              <a:buAutoNum type="arabicPeriod"/>
            </a:pPr>
            <a:r>
              <a:rPr lang="en-US" dirty="0">
                <a:latin typeface="Bookman Old Style" panose="02050604050505020204" pitchFamily="18" charset="0"/>
              </a:rPr>
              <a:t>Unlike most other algorithms which require pre-processing of categorical data into numerical values, </a:t>
            </a:r>
            <a:r>
              <a:rPr lang="en-US" dirty="0" err="1">
                <a:latin typeface="Bookman Old Style" panose="02050604050505020204" pitchFamily="18" charset="0"/>
              </a:rPr>
              <a:t>CatBoost</a:t>
            </a:r>
            <a:r>
              <a:rPr lang="en-US" dirty="0">
                <a:latin typeface="Bookman Old Style" panose="02050604050505020204" pitchFamily="18" charset="0"/>
              </a:rPr>
              <a:t> can directly handle categorical data. This is useful for prediction problems which have categorical features</a:t>
            </a:r>
          </a:p>
          <a:p>
            <a:endParaRPr lang="en-US" dirty="0">
              <a:latin typeface="Bookman Old Style" panose="02050604050505020204" pitchFamily="18" charset="0"/>
            </a:endParaRPr>
          </a:p>
          <a:p>
            <a:r>
              <a:rPr lang="en-US" dirty="0">
                <a:latin typeface="Bookman Old Style" panose="02050604050505020204" pitchFamily="18" charset="0"/>
              </a:rPr>
              <a:t>2. </a:t>
            </a:r>
            <a:r>
              <a:rPr lang="en-US" dirty="0" err="1">
                <a:latin typeface="Bookman Old Style" panose="02050604050505020204" pitchFamily="18" charset="0"/>
              </a:rPr>
              <a:t>CatBoost</a:t>
            </a:r>
            <a:r>
              <a:rPr lang="en-US" dirty="0">
                <a:latin typeface="Bookman Old Style" panose="02050604050505020204" pitchFamily="18" charset="0"/>
              </a:rPr>
              <a:t> uses gradient boosting, a method where many decision trees are constructed in an iterative manner such that the result of a previous tree is used to improve the result of the next tree.</a:t>
            </a:r>
          </a:p>
        </p:txBody>
      </p:sp>
    </p:spTree>
    <p:extLst>
      <p:ext uri="{BB962C8B-B14F-4D97-AF65-F5344CB8AC3E}">
        <p14:creationId xmlns:p14="http://schemas.microsoft.com/office/powerpoint/2010/main" val="3172973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581</Words>
  <Application>Microsoft Macintosh PowerPoint</Application>
  <PresentationFormat>Widescreen</PresentationFormat>
  <Paragraphs>72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Bookman Old Style</vt:lpstr>
      <vt:lpstr>Calibri</vt:lpstr>
      <vt:lpstr>Calibri Light</vt:lpstr>
      <vt:lpstr>Office Theme</vt:lpstr>
      <vt:lpstr>CMI-PB Prediction Challenge 2023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CMI-PB Prediction Challenge 2023</dc:title>
  <dc:creator>Microsoft Office User</dc:creator>
  <cp:lastModifiedBy>Microsoft Office User</cp:lastModifiedBy>
  <cp:revision>26</cp:revision>
  <dcterms:created xsi:type="dcterms:W3CDTF">2024-03-14T14:14:09Z</dcterms:created>
  <dcterms:modified xsi:type="dcterms:W3CDTF">2024-03-22T17:02:44Z</dcterms:modified>
</cp:coreProperties>
</file>