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4" r:id="rId3"/>
    <p:sldId id="257" r:id="rId4"/>
    <p:sldId id="259" r:id="rId5"/>
    <p:sldId id="365" r:id="rId6"/>
    <p:sldId id="258" r:id="rId7"/>
    <p:sldId id="360" r:id="rId8"/>
    <p:sldId id="361" r:id="rId9"/>
    <p:sldId id="363" r:id="rId10"/>
    <p:sldId id="366" r:id="rId11"/>
    <p:sldId id="3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7CE554-B6AE-2347-90CF-D4DD7FAFADE1}">
          <p14:sldIdLst>
            <p14:sldId id="256"/>
            <p14:sldId id="364"/>
            <p14:sldId id="257"/>
            <p14:sldId id="259"/>
            <p14:sldId id="365"/>
            <p14:sldId id="258"/>
            <p14:sldId id="360"/>
          </p14:sldIdLst>
        </p14:section>
        <p14:section name="Untitled Section" id="{BC903147-85A0-4B43-A841-B22C283A2054}">
          <p14:sldIdLst>
            <p14:sldId id="361"/>
            <p14:sldId id="363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an Soldevila" initials="FS" lastIdx="1" clrIdx="0">
    <p:extLst>
      <p:ext uri="{19B8F6BF-5375-455C-9EA6-DF929625EA0E}">
        <p15:presenceInfo xmlns:p15="http://schemas.microsoft.com/office/powerpoint/2012/main" userId="Ferran Soldev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/>
    <p:restoredTop sz="94647"/>
  </p:normalViewPr>
  <p:slideViewPr>
    <p:cSldViewPr snapToGrid="0" snapToObjects="1" showGuides="1">
      <p:cViewPr>
        <p:scale>
          <a:sx n="91" d="100"/>
          <a:sy n="91" d="100"/>
        </p:scale>
        <p:origin x="144" y="95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0T22:30:27.088" idx="1">
    <p:pos x="2459" y="815"/>
    <p:text>Are we planning to do all of TdaP Short 3 or we just do 10 initially?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B835-D35F-DF4E-BB7E-862600499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88A18-D52C-2043-A116-4FBCB562A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2" indent="0" algn="ctr">
              <a:buNone/>
              <a:defRPr sz="1600"/>
            </a:lvl4pPr>
            <a:lvl5pPr marL="1828683" indent="0" algn="ctr">
              <a:buNone/>
              <a:defRPr sz="1600"/>
            </a:lvl5pPr>
            <a:lvl6pPr marL="2285853" indent="0" algn="ctr">
              <a:buNone/>
              <a:defRPr sz="1600"/>
            </a:lvl6pPr>
            <a:lvl7pPr marL="2743024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00AE-10E8-6E42-B9D4-D90B83A8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63860-EDA1-4543-A948-340AAA1B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2957-B04D-C446-ACEB-6D912EDD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B33-E3AD-8445-8278-5FF49B05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E78D0-2EC9-AA41-A28F-1970FFC76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D31A-0B3D-4343-9C1D-4D16ED72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C4275-8D9A-8C49-A124-5AE68022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4453-94D9-8E4D-8853-50E4685F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65038-7A9C-5C4D-9CF2-12147C894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B0681-4DCB-1C42-BEC8-18E3F4EEB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1161C-2C18-AB45-AA75-89B312C7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F3DB-3556-0146-8CC2-E4C75F86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332E-61F8-3D42-9ADB-73CF9F69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39FE-83FD-DA44-99F0-BA478E6B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98A0-52BB-EE4B-85C3-00E9051E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369B3-3399-8846-A322-E30AE5B3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3D43-7624-5448-80BF-A3E6A570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B8CA7-2BB3-8148-87BE-7CA9CADC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5CD6-8AF5-2842-9F6F-AAF0AFD0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1"/>
            <a:ext cx="105155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2F747-6543-0A42-9E39-5E68BAF2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5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73598-B4E6-1F40-BDFC-D7008D07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5C686-2085-B748-A000-0D07FE55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BA10-6EF7-BD40-8441-2B8D1E51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24B2-7F8A-884E-8464-FB82EC80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ABC7-1F85-324B-A38A-73EF0F641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F9107-9838-6F4D-9E11-EFFA5A538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2B7C2-EA92-0B45-A778-D5699C9D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6046-9214-2A4A-B82B-5239753C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C1710-9F6A-4B49-9B2C-31AD91DC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DB19-A4B1-E045-B92F-9B1082E8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5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C7DC8-490C-B84C-8A4D-AA33DE5BC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F672-9766-FF48-A109-CD786C2E6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21E2A-16EB-3647-97FE-44833EFDB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20E2E-11BD-2149-9D6A-9FB24545A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FE9E-75DA-E549-BECF-6686A62B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A3591-9031-5640-A01F-16611CA4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CE6DC-5A82-504C-AD6E-923A5DB4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F373-C46E-EF40-B247-64F41EFF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B3951-6871-DA49-BF3B-1464AA99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562C9-0301-0749-AC30-444335E2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3B2C2-70E1-AA4C-8E2A-D698B295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77809-F8F4-1A4A-A974-ECD8A942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AEB4C-BD81-6144-9000-40AEE0BE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DE4A8-B172-5D47-8449-155C1ED0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E117-90E8-D140-A7AD-C129C754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D8F-3318-0844-AFA6-596FC89D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B53DB-0286-EC4C-895C-4DC3E9209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3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4C225-1940-F848-9AD1-58D655A3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B2378-3F63-4248-BFCD-F1B230E3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E5D41-FB45-0849-96BA-A8D360E4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1914-0A19-A045-88DD-B2D10B89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ED956-EA74-804D-B15C-41BC79264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AE248-47D1-5B4E-9AC3-BD1645EAA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3" indent="0">
              <a:buNone/>
              <a:defRPr sz="1000"/>
            </a:lvl5pPr>
            <a:lvl6pPr marL="2285853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3D7A0-5385-1841-9790-CBF4A84C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53FB3-B57F-4243-AA05-14A64ADB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A862C-CAB1-8A4E-9C29-8E51C7E7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31A43-4778-2246-862A-FE2054D7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4D38A-7B03-F24F-9DC0-88910752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05C8B-A25B-EB44-9FEF-E9AD386CC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CCEE-AA05-1E4A-8928-E07BB3C6CFFA}" type="datetimeFigureOut">
              <a:rPr lang="en-US" smtClean="0"/>
              <a:t>7/30/20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EF1C-ECF7-374C-8E6E-C74EDD82D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91CE-3696-7642-8F1B-1F3A8DDE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A9FC-2560-8041-A5BD-B7063998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2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7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87D6-B4DE-814F-917C-EB7A4698A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3787"/>
            <a:ext cx="9144000" cy="9786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CyTOF</a:t>
            </a:r>
            <a:r>
              <a:rPr lang="en-US" dirty="0"/>
              <a:t> – Panel and gating strategy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A086B8-3743-6C49-B361-D104D1B00891}"/>
              </a:ext>
            </a:extLst>
          </p:cNvPr>
          <p:cNvSpPr txBox="1">
            <a:spLocks/>
          </p:cNvSpPr>
          <p:nvPr/>
        </p:nvSpPr>
        <p:spPr>
          <a:xfrm>
            <a:off x="1524000" y="1512850"/>
            <a:ext cx="9144000" cy="978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 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8DABB-BAE2-6845-9975-AEE46DEE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650D-5033-B445-AA47-D1428322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766" y="252346"/>
            <a:ext cx="10515600" cy="47121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 cell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E6D8-33CC-154F-8427-711A2255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824"/>
            <a:ext cx="10515600" cy="5084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provide data of:</a:t>
            </a:r>
          </a:p>
          <a:p>
            <a:pPr lvl="1"/>
            <a:r>
              <a:rPr lang="en-US" dirty="0"/>
              <a:t>T cell polarization with FLUOROSPOT </a:t>
            </a:r>
            <a:r>
              <a:rPr lang="en-US" dirty="0">
                <a:sym typeface="Wingdings" pitchFamily="2" charset="2"/>
              </a:rPr>
              <a:t> Readouts: IFN-</a:t>
            </a:r>
            <a:r>
              <a:rPr lang="en-US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dirty="0">
                <a:sym typeface="Wingdings" pitchFamily="2" charset="2"/>
              </a:rPr>
              <a:t>, IL-17 and IL-5</a:t>
            </a:r>
          </a:p>
          <a:p>
            <a:pPr lvl="1"/>
            <a:r>
              <a:rPr lang="en-US" dirty="0">
                <a:sym typeface="Wingdings" pitchFamily="2" charset="2"/>
              </a:rPr>
              <a:t>We will evaluate magnitude of response by assessing the number of antigen Specific T cells ex vivo  with AIM assay </a:t>
            </a:r>
          </a:p>
          <a:p>
            <a:pPr lvl="1"/>
            <a:r>
              <a:rPr lang="en-US" dirty="0">
                <a:sym typeface="Wingdings" pitchFamily="2" charset="2"/>
              </a:rPr>
              <a:t>Both approaches will be performed with the same stimulations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Guaranteed evaluation of responses against the following antigens:</a:t>
            </a:r>
          </a:p>
          <a:p>
            <a:pPr lvl="1"/>
            <a:r>
              <a:rPr lang="en-US" dirty="0">
                <a:sym typeface="Wingdings" pitchFamily="2" charset="2"/>
              </a:rPr>
              <a:t>Pertussis megapool (PT MP)  Contains peptides of 4 vaccine antigens; FHA(Filamentous Hemagglutinin), Fim2/3 (Fimbriae 2 and 3), PRN (Pertactin) and </a:t>
            </a:r>
            <a:r>
              <a:rPr lang="en-US" dirty="0" err="1">
                <a:sym typeface="Wingdings" pitchFamily="2" charset="2"/>
              </a:rPr>
              <a:t>PTx</a:t>
            </a:r>
            <a:r>
              <a:rPr lang="en-US" dirty="0">
                <a:sym typeface="Wingdings" pitchFamily="2" charset="2"/>
              </a:rPr>
              <a:t> (Pertussis Toxin)</a:t>
            </a:r>
          </a:p>
          <a:p>
            <a:pPr lvl="1"/>
            <a:r>
              <a:rPr lang="en-US" dirty="0">
                <a:sym typeface="Wingdings" pitchFamily="2" charset="2"/>
              </a:rPr>
              <a:t>Tetanus megapool (TT MP)  Peptides of Tetanus Toxoid</a:t>
            </a:r>
          </a:p>
          <a:p>
            <a:pPr marL="457172" lvl="1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 more detailed evaluation of individual peptides is under development and we will update in the feasibility in the future.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EED6D-D753-C54C-B946-80C4E612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68E3-CD4F-3948-A54C-BBD06EAB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E6AB-35AA-3242-9328-F1426EAD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data is the minimum we want to generate</a:t>
            </a:r>
          </a:p>
          <a:p>
            <a:r>
              <a:rPr lang="en-US" dirty="0"/>
              <a:t>Future cohorts will include exactly the same readouts for consistency</a:t>
            </a:r>
          </a:p>
          <a:p>
            <a:r>
              <a:rPr lang="en-US" dirty="0"/>
              <a:t>New approaches and readouts are being developed and could potentially be included in the grant (To be discussed)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F92BE-4B62-8B40-BBAE-B2808FC8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9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5ED4-530D-CF45-8C6B-C6BDFC19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04" y="-94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List of antibodies used in the </a:t>
            </a:r>
            <a:r>
              <a:rPr lang="en-US" sz="3600" b="1" dirty="0" err="1"/>
              <a:t>CyTOF</a:t>
            </a:r>
            <a:r>
              <a:rPr lang="en-US" sz="3600" b="1" dirty="0"/>
              <a:t> panel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3D32C-94FF-574F-987A-9ADCD700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55" y="902475"/>
            <a:ext cx="7277100" cy="458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CD9F0-7F15-204C-91EE-D9D5A57F481C}"/>
              </a:ext>
            </a:extLst>
          </p:cNvPr>
          <p:cNvSpPr txBox="1"/>
          <p:nvPr/>
        </p:nvSpPr>
        <p:spPr>
          <a:xfrm>
            <a:off x="526430" y="5820937"/>
            <a:ext cx="1090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CD4 and CD20 were coupled with the same metal – However through as these markers are specific for T cells (CD4) and B cells (CD20), they are separated in parent gates during the analysis: CD3+ for T cells and CD19+ for B cells.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5832D-E1CE-6543-82E2-5C5D4777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A276-7076-5E46-863F-7A6C9EAA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013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Table with detailed phenotypes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50D42-374A-7C4B-9BE3-8DFB37A4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61" y="997570"/>
            <a:ext cx="8135883" cy="5235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C51E7-67C0-C146-AFAF-FA803E25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9573C-E5DA-3348-B45B-A41C68A6FC01}"/>
              </a:ext>
            </a:extLst>
          </p:cNvPr>
          <p:cNvSpPr txBox="1"/>
          <p:nvPr/>
        </p:nvSpPr>
        <p:spPr>
          <a:xfrm>
            <a:off x="9866881" y="6405584"/>
            <a:ext cx="255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Excel attached</a:t>
            </a:r>
          </a:p>
        </p:txBody>
      </p:sp>
    </p:spTree>
    <p:extLst>
      <p:ext uri="{BB962C8B-B14F-4D97-AF65-F5344CB8AC3E}">
        <p14:creationId xmlns:p14="http://schemas.microsoft.com/office/powerpoint/2010/main" val="263494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06AC-2E1D-224B-ADB0-F2390362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3"/>
            <a:ext cx="10515600" cy="716543"/>
          </a:xfrm>
        </p:spPr>
        <p:txBody>
          <a:bodyPr/>
          <a:lstStyle/>
          <a:p>
            <a:pPr algn="ctr"/>
            <a:r>
              <a:rPr lang="en-US" dirty="0"/>
              <a:t>Gating strategy</a:t>
            </a:r>
          </a:p>
        </p:txBody>
      </p:sp>
      <p:pic>
        <p:nvPicPr>
          <p:cNvPr id="4" name="Picture 3" descr="Figures/CYTOF%20gating%20strategy_FIGURE.jpg">
            <a:extLst>
              <a:ext uri="{FF2B5EF4-FFF2-40B4-BE49-F238E27FC236}">
                <a16:creationId xmlns:a16="http://schemas.microsoft.com/office/drawing/2014/main" id="{BA9BA28B-515D-6C49-9BDD-9D5DA96CD8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9" y="899030"/>
            <a:ext cx="8579503" cy="5059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00D7F9-DFFC-D948-A41D-56692F4C5E03}"/>
              </a:ext>
            </a:extLst>
          </p:cNvPr>
          <p:cNvSpPr txBox="1"/>
          <p:nvPr/>
        </p:nvSpPr>
        <p:spPr>
          <a:xfrm>
            <a:off x="9043641" y="899029"/>
            <a:ext cx="3021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Identification of immune cell subsets in human PBMCs by </a:t>
            </a:r>
            <a:r>
              <a:rPr lang="en-US" sz="1400" b="1" i="1" dirty="0" err="1"/>
              <a:t>CyTOF</a:t>
            </a:r>
            <a:r>
              <a:rPr lang="en-US" sz="1400" b="1" i="1" dirty="0"/>
              <a:t>.</a:t>
            </a:r>
            <a:r>
              <a:rPr lang="en-US" sz="1400" b="1" dirty="0"/>
              <a:t> </a:t>
            </a:r>
          </a:p>
          <a:p>
            <a:r>
              <a:rPr lang="en-US" sz="1400" dirty="0"/>
              <a:t>Each number (Gate ID) represents a major population or subset. </a:t>
            </a:r>
          </a:p>
          <a:p>
            <a:pPr marL="342878" indent="-342878">
              <a:buAutoNum type="arabicParenR"/>
            </a:pPr>
            <a:r>
              <a:rPr lang="en-US" sz="1400" dirty="0"/>
              <a:t>Monocytes </a:t>
            </a:r>
          </a:p>
          <a:p>
            <a:pPr marL="342878" indent="-342878">
              <a:buAutoNum type="arabicParenR"/>
            </a:pPr>
            <a:r>
              <a:rPr lang="en-US" sz="1400" dirty="0"/>
              <a:t>Classical Monocytes</a:t>
            </a:r>
          </a:p>
          <a:p>
            <a:pPr marL="342878" indent="-342878">
              <a:buAutoNum type="arabicParenR"/>
            </a:pPr>
            <a:r>
              <a:rPr lang="en-US" sz="1400" dirty="0"/>
              <a:t>Intermediate Monocytes</a:t>
            </a:r>
          </a:p>
          <a:p>
            <a:pPr marL="342878" indent="-342878">
              <a:buAutoNum type="arabicParenR"/>
            </a:pPr>
            <a:r>
              <a:rPr lang="en-US" sz="1400" dirty="0"/>
              <a:t>Non-classical Monocytes</a:t>
            </a:r>
          </a:p>
          <a:p>
            <a:pPr marL="342878" indent="-342878">
              <a:buAutoNum type="arabicParenR"/>
            </a:pPr>
            <a:r>
              <a:rPr lang="en-US" sz="1400" dirty="0"/>
              <a:t>CD3+ T cells</a:t>
            </a:r>
          </a:p>
          <a:p>
            <a:pPr marL="342878" indent="-342878">
              <a:buAutoNum type="arabicParenR"/>
            </a:pPr>
            <a:r>
              <a:rPr lang="en-US" sz="1400" dirty="0"/>
              <a:t>B cells</a:t>
            </a:r>
          </a:p>
          <a:p>
            <a:pPr marL="342878" indent="-342878">
              <a:buAutoNum type="arabicParenR"/>
            </a:pPr>
            <a:r>
              <a:rPr lang="en-US" sz="1400" dirty="0"/>
              <a:t>CD8+ T cells</a:t>
            </a:r>
          </a:p>
          <a:p>
            <a:pPr marL="342878" indent="-342878">
              <a:buAutoNum type="arabicParenR"/>
            </a:pPr>
            <a:r>
              <a:rPr lang="en-US" sz="1400" dirty="0"/>
              <a:t>CD4+ T cells</a:t>
            </a:r>
          </a:p>
          <a:p>
            <a:pPr marL="342878" indent="-342878">
              <a:buAutoNum type="arabicParenR"/>
            </a:pPr>
            <a:r>
              <a:rPr lang="en-US" sz="1400" dirty="0"/>
              <a:t>CD4+ naïve</a:t>
            </a:r>
          </a:p>
          <a:p>
            <a:pPr marL="342878" indent="-342878">
              <a:buAutoNum type="arabicParenR"/>
            </a:pPr>
            <a:r>
              <a:rPr lang="en-US" sz="1400" dirty="0"/>
              <a:t>CD4+ </a:t>
            </a:r>
            <a:r>
              <a:rPr lang="en-US" sz="1400" dirty="0" err="1"/>
              <a:t>Tcm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/>
              <a:t>CD4+ </a:t>
            </a:r>
            <a:r>
              <a:rPr lang="en-US" sz="1400" dirty="0" err="1"/>
              <a:t>Tem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/>
              <a:t>CD4+ </a:t>
            </a:r>
            <a:r>
              <a:rPr lang="en-US" sz="1400" dirty="0" err="1"/>
              <a:t>Temra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/>
              <a:t>CD8+ naïve</a:t>
            </a:r>
          </a:p>
          <a:p>
            <a:pPr marL="342878" indent="-342878">
              <a:buAutoNum type="arabicParenR"/>
            </a:pPr>
            <a:r>
              <a:rPr lang="en-US" sz="1400" dirty="0"/>
              <a:t>CD8+ </a:t>
            </a:r>
            <a:r>
              <a:rPr lang="en-US" sz="1400" dirty="0" err="1"/>
              <a:t>Tcm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/>
              <a:t>CD8+ </a:t>
            </a:r>
            <a:r>
              <a:rPr lang="en-US" sz="1400" dirty="0" err="1"/>
              <a:t>Tem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/>
              <a:t>CD8+ </a:t>
            </a:r>
            <a:r>
              <a:rPr lang="en-US" sz="1400" dirty="0" err="1"/>
              <a:t>Temra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 err="1"/>
              <a:t>Tregs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/>
              <a:t>ASCs (</a:t>
            </a:r>
            <a:r>
              <a:rPr lang="en-US" sz="1400" dirty="0" err="1"/>
              <a:t>Plasmablasts</a:t>
            </a:r>
            <a:r>
              <a:rPr lang="en-US" sz="1400" dirty="0"/>
              <a:t>)</a:t>
            </a:r>
          </a:p>
          <a:p>
            <a:pPr marL="342878" indent="-342878">
              <a:buAutoNum type="arabicParenR"/>
            </a:pPr>
            <a:r>
              <a:rPr lang="en-US" sz="1400" dirty="0"/>
              <a:t>NK cells</a:t>
            </a:r>
          </a:p>
          <a:p>
            <a:pPr marL="342878" indent="-342878">
              <a:buAutoNum type="arabicParenR"/>
            </a:pPr>
            <a:r>
              <a:rPr lang="en-US" sz="1400" dirty="0" err="1"/>
              <a:t>pDCs</a:t>
            </a:r>
            <a:endParaRPr lang="en-US" sz="1400" dirty="0"/>
          </a:p>
          <a:p>
            <a:pPr marL="342878" indent="-342878">
              <a:buAutoNum type="arabicParenR"/>
            </a:pPr>
            <a:r>
              <a:rPr lang="en-US" sz="1400" dirty="0" err="1"/>
              <a:t>mDCs</a:t>
            </a:r>
            <a:r>
              <a:rPr lang="en-US" sz="1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24746-892C-814A-AE3F-1F784A90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87D6-B4DE-814F-917C-EB7A4698A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3494"/>
            <a:ext cx="9144000" cy="978636"/>
          </a:xfrm>
        </p:spPr>
        <p:txBody>
          <a:bodyPr>
            <a:normAutofit/>
          </a:bodyPr>
          <a:lstStyle/>
          <a:p>
            <a:r>
              <a:rPr lang="en-US" dirty="0"/>
              <a:t>Parameters to be provided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A086B8-3743-6C49-B361-D104D1B00891}"/>
              </a:ext>
            </a:extLst>
          </p:cNvPr>
          <p:cNvSpPr txBox="1">
            <a:spLocks/>
          </p:cNvSpPr>
          <p:nvPr/>
        </p:nvSpPr>
        <p:spPr>
          <a:xfrm>
            <a:off x="1524000" y="1512850"/>
            <a:ext cx="9144000" cy="978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2020 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FC098-0B81-8A4F-86C6-6DEF2581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DE9B-4884-CF47-A722-88C39E10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16543"/>
          </a:xfrm>
        </p:spPr>
        <p:txBody>
          <a:bodyPr/>
          <a:lstStyle/>
          <a:p>
            <a:pPr algn="ctr"/>
            <a:r>
              <a:rPr lang="en-US" dirty="0"/>
              <a:t>Parameters to be provided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0B42-2AA0-4947-8546-BADDD745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2" y="1529203"/>
            <a:ext cx="10515600" cy="4351339"/>
          </a:xfrm>
        </p:spPr>
        <p:txBody>
          <a:bodyPr/>
          <a:lstStyle/>
          <a:p>
            <a:r>
              <a:rPr lang="en-US" dirty="0"/>
              <a:t>Number of donors: We will do at least 10 donors per group</a:t>
            </a:r>
          </a:p>
          <a:p>
            <a:pPr lvl="1"/>
            <a:r>
              <a:rPr lang="en-US" dirty="0"/>
              <a:t>19 aP</a:t>
            </a:r>
          </a:p>
          <a:p>
            <a:pPr lvl="1"/>
            <a:r>
              <a:rPr lang="en-US" dirty="0"/>
              <a:t>19 wP</a:t>
            </a:r>
          </a:p>
          <a:p>
            <a:r>
              <a:rPr lang="en-US" dirty="0"/>
              <a:t>Techniques/timepoints: </a:t>
            </a:r>
          </a:p>
          <a:p>
            <a:pPr lvl="1"/>
            <a:r>
              <a:rPr lang="en-US" dirty="0"/>
              <a:t>Bulk PBMC transcriptomics: 0, 1, 3, 7, 14 days post boost </a:t>
            </a:r>
          </a:p>
          <a:p>
            <a:pPr lvl="1"/>
            <a:r>
              <a:rPr lang="en-US" dirty="0"/>
              <a:t>Cell frequencies: 0, 1, 3, 7, 14 days post boost </a:t>
            </a:r>
          </a:p>
          <a:p>
            <a:pPr lvl="1"/>
            <a:r>
              <a:rPr lang="en-US" dirty="0"/>
              <a:t>Plasma proteomics: 0, 1, 3, 7, 14 days post boost </a:t>
            </a:r>
          </a:p>
          <a:p>
            <a:pPr lvl="1"/>
            <a:r>
              <a:rPr lang="en-US" dirty="0"/>
              <a:t>Antibody responses: 0, 1, 3, 7, 14, 30 and 90 days post boost</a:t>
            </a:r>
          </a:p>
          <a:p>
            <a:pPr lvl="1"/>
            <a:r>
              <a:rPr lang="en-US" dirty="0"/>
              <a:t>T cell responses: Day 0 and 30 post boost.</a:t>
            </a:r>
          </a:p>
          <a:p>
            <a:pPr marL="45717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46EE4-961C-164E-A858-0E6B6DE9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65EB-05C0-6E49-9390-D887EEB8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1" y="239307"/>
            <a:ext cx="9303515" cy="63506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Cell frequencies - Flow Cytometry Panel and Gating Strategy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0453F7-FC9C-F643-991A-4AF65D8E3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E02E4-198A-4A43-A055-40CE699B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946" y="1494299"/>
            <a:ext cx="3139628" cy="5002475"/>
          </a:xfrm>
        </p:spPr>
        <p:txBody>
          <a:bodyPr>
            <a:normAutofit/>
          </a:bodyPr>
          <a:lstStyle/>
          <a:p>
            <a:pPr marL="457172" indent="-457172">
              <a:buFont typeface="+mj-lt"/>
              <a:buAutoNum type="arabicPeriod"/>
            </a:pPr>
            <a:r>
              <a:rPr lang="en-US" sz="1200" dirty="0"/>
              <a:t>CD56</a:t>
            </a:r>
            <a:r>
              <a:rPr lang="en-US" sz="1200" baseline="30000" dirty="0"/>
              <a:t>high</a:t>
            </a:r>
            <a:r>
              <a:rPr lang="en-US" sz="1200" dirty="0"/>
              <a:t> NK cells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CD56</a:t>
            </a:r>
            <a:r>
              <a:rPr lang="en-US" sz="1200" baseline="30000" dirty="0"/>
              <a:t>+</a:t>
            </a:r>
            <a:r>
              <a:rPr lang="en-US" sz="1200" dirty="0"/>
              <a:t> NK cells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CD56</a:t>
            </a:r>
            <a:r>
              <a:rPr lang="en-US" sz="1200" baseline="30000" dirty="0"/>
              <a:t>+</a:t>
            </a:r>
            <a:r>
              <a:rPr lang="en-US" sz="1200" dirty="0"/>
              <a:t> T cells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CD56</a:t>
            </a:r>
            <a:r>
              <a:rPr lang="en-US" sz="1200" baseline="30000" dirty="0"/>
              <a:t>+</a:t>
            </a:r>
            <a:r>
              <a:rPr lang="en-US" sz="1200" dirty="0"/>
              <a:t> CD3</a:t>
            </a:r>
            <a:r>
              <a:rPr lang="en-US" sz="1200" baseline="30000" dirty="0"/>
              <a:t>high</a:t>
            </a:r>
            <a:r>
              <a:rPr lang="en-US" sz="1200" dirty="0"/>
              <a:t> T cells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CD8 T cells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CD4 T cells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CD8 TEMRA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CD8 Naïve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CD8 TEM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CD8 TCM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CD4 TEMRA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CD4 Naïve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CD4 TEM</a:t>
            </a:r>
          </a:p>
          <a:p>
            <a:pPr marL="457172" indent="-457172">
              <a:buFont typeface="+mj-lt"/>
              <a:buAutoNum type="arabicPeriod"/>
            </a:pPr>
            <a:r>
              <a:rPr lang="en-US" sz="1200" dirty="0"/>
              <a:t>CD4 TCM</a:t>
            </a:r>
          </a:p>
          <a:p>
            <a:pPr marL="457172" indent="-457172">
              <a:buFont typeface="+mj-lt"/>
              <a:buAutoNum type="arabicPeriod"/>
            </a:pPr>
            <a:endParaRPr lang="en-US" sz="1000" dirty="0"/>
          </a:p>
          <a:p>
            <a:pPr marL="457172" indent="-457172">
              <a:buFont typeface="+mj-lt"/>
              <a:buAutoNum type="arabicPeriod"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</a:t>
            </a:r>
          </a:p>
          <a:p>
            <a:pPr marL="457172" indent="-457172">
              <a:buFont typeface="+mj-lt"/>
              <a:buAutoNum type="arabicPeriod"/>
            </a:pPr>
            <a:endParaRPr lang="en-US" sz="1000" dirty="0"/>
          </a:p>
          <a:p>
            <a:pPr marL="457172" indent="-457172">
              <a:buFont typeface="+mj-lt"/>
              <a:buAutoNum type="arabicPeriod"/>
            </a:pP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FEF34-7504-384E-AA29-14DDEF03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71" y="958979"/>
            <a:ext cx="6452475" cy="5259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A993C-CAB9-F142-97C4-B2ECB23DBC95}"/>
              </a:ext>
            </a:extLst>
          </p:cNvPr>
          <p:cNvSpPr/>
          <p:nvPr/>
        </p:nvSpPr>
        <p:spPr>
          <a:xfrm>
            <a:off x="9870253" y="1494299"/>
            <a:ext cx="3427996" cy="327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cells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Naïve B cells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B cells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Plasmablasts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Activated B cells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Classical Monocytes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Intermediate Monocytes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Non-classical Monocytes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pDCs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Conventional DCs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Basophils</a:t>
            </a:r>
          </a:p>
          <a:p>
            <a:pPr marL="457172" indent="-457172">
              <a:lnSpc>
                <a:spcPct val="80000"/>
              </a:lnSpc>
              <a:spcBef>
                <a:spcPts val="1000"/>
              </a:spcBef>
              <a:buClr>
                <a:schemeClr val="tx1"/>
              </a:buClr>
              <a:buFont typeface="+mj-lt"/>
              <a:buAutoNum type="arabicPeriod" startAt="15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Activated granulocytes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487CCA-DD59-B549-94D6-7192C333E2F6}"/>
              </a:ext>
            </a:extLst>
          </p:cNvPr>
          <p:cNvSpPr txBox="1">
            <a:spLocks/>
          </p:cNvSpPr>
          <p:nvPr/>
        </p:nvSpPr>
        <p:spPr>
          <a:xfrm>
            <a:off x="7497799" y="5873278"/>
            <a:ext cx="5029199" cy="376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Panel allows to identify 26 cell subsets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9F7F6-538A-EC4E-833C-96B0ACB390F2}"/>
              </a:ext>
            </a:extLst>
          </p:cNvPr>
          <p:cNvPicPr/>
          <p:nvPr/>
        </p:nvPicPr>
        <p:blipFill rotWithShape="1">
          <a:blip r:embed="rId4"/>
          <a:srcRect l="12463" r="58215" b="33043"/>
          <a:stretch/>
        </p:blipFill>
        <p:spPr>
          <a:xfrm>
            <a:off x="366392" y="1495913"/>
            <a:ext cx="1157079" cy="4185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220EA8-B415-4441-9BAB-45DD31E2D61C}"/>
              </a:ext>
            </a:extLst>
          </p:cNvPr>
          <p:cNvSpPr txBox="1"/>
          <p:nvPr/>
        </p:nvSpPr>
        <p:spPr>
          <a:xfrm>
            <a:off x="291001" y="1041973"/>
            <a:ext cx="130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167177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65EB-05C0-6E49-9390-D887EEB8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17" y="118236"/>
            <a:ext cx="8911687" cy="635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Plasma proteomics - OLINK - PEA 48-plex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0453F7-FC9C-F643-991A-4AF65D8E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B7FB52-03B1-574B-B533-601E2C83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6" y="1677352"/>
            <a:ext cx="3879299" cy="3503295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" pitchFamily="2" charset="2"/>
              </a:rPr>
              <a:t>Absolute quantification in plasma</a:t>
            </a:r>
          </a:p>
          <a:p>
            <a:r>
              <a:rPr lang="en-US" sz="2400" dirty="0">
                <a:sym typeface="Wingdings" pitchFamily="2" charset="2"/>
              </a:rPr>
              <a:t>48 cytokines/chemokines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(Excel file attached)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B6D18BB-8900-D44A-A366-27199809A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68570"/>
              </p:ext>
            </p:extLst>
          </p:nvPr>
        </p:nvGraphicFramePr>
        <p:xfrm>
          <a:off x="5054587" y="753300"/>
          <a:ext cx="3919145" cy="592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8305800" imgH="12560300" progId="Excel.Sheet.12">
                  <p:embed/>
                </p:oleObj>
              </mc:Choice>
              <mc:Fallback>
                <p:oleObj name="Worksheet" r:id="rId4" imgW="8305800" imgH="1256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4587" y="753300"/>
                        <a:ext cx="3919145" cy="592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91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650D-5033-B445-AA47-D1428322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766" y="252346"/>
            <a:ext cx="10515600" cy="47121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Antibody isotype and antigen specificity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E6D8-33CC-154F-8427-711A2255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824"/>
            <a:ext cx="10515600" cy="554712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We will evaluate the following antigen -specificity:</a:t>
            </a:r>
          </a:p>
          <a:p>
            <a:pPr lvl="1"/>
            <a:r>
              <a:rPr lang="en-US" dirty="0" err="1">
                <a:sym typeface="Wingdings" pitchFamily="2" charset="2"/>
              </a:rPr>
              <a:t>TdaP</a:t>
            </a:r>
            <a:r>
              <a:rPr lang="en-US" dirty="0">
                <a:sym typeface="Wingdings" pitchFamily="2" charset="2"/>
              </a:rPr>
              <a:t> Antigens:</a:t>
            </a:r>
          </a:p>
          <a:p>
            <a:pPr lvl="2"/>
            <a:r>
              <a:rPr lang="en-US" dirty="0">
                <a:sym typeface="Wingdings" pitchFamily="2" charset="2"/>
              </a:rPr>
              <a:t>Pertussis Antigens: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FHA(Filamentous Hemagglutinin) 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Fim2/3 (Fimbriae 2 and 3)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PRN (Pertactin) </a:t>
            </a:r>
          </a:p>
          <a:p>
            <a:pPr lvl="3"/>
            <a:r>
              <a:rPr lang="en-US" dirty="0" err="1">
                <a:solidFill>
                  <a:srgbClr val="00B050"/>
                </a:solidFill>
                <a:sym typeface="Wingdings" pitchFamily="2" charset="2"/>
              </a:rPr>
              <a:t>PTx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(Pertussis Toxoid)</a:t>
            </a:r>
          </a:p>
          <a:p>
            <a:pPr lvl="2"/>
            <a:r>
              <a:rPr lang="en-US" dirty="0">
                <a:sym typeface="Wingdings" pitchFamily="2" charset="2"/>
              </a:rPr>
              <a:t>Other antigens in the vaccine:</a:t>
            </a:r>
          </a:p>
          <a:p>
            <a:pPr lvl="3"/>
            <a:r>
              <a:rPr lang="en-US" dirty="0">
                <a:sym typeface="Wingdings" pitchFamily="2" charset="2"/>
              </a:rPr>
              <a:t>DT (Diphtheria Toxoid)</a:t>
            </a:r>
          </a:p>
          <a:p>
            <a:pPr lvl="3"/>
            <a:r>
              <a:rPr lang="en-US" dirty="0">
                <a:sym typeface="Wingdings" pitchFamily="2" charset="2"/>
              </a:rPr>
              <a:t>TT (Tetanus Toxoid)</a:t>
            </a:r>
          </a:p>
          <a:p>
            <a:pPr lvl="1"/>
            <a:r>
              <a:rPr lang="en-US" dirty="0">
                <a:sym typeface="Wingdings" pitchFamily="2" charset="2"/>
              </a:rPr>
              <a:t>Negative control antigens: </a:t>
            </a:r>
          </a:p>
          <a:p>
            <a:pPr lvl="2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Irrelevant OVA</a:t>
            </a:r>
          </a:p>
          <a:p>
            <a:pPr lvl="2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PD1</a:t>
            </a:r>
          </a:p>
          <a:p>
            <a:pPr lvl="1"/>
            <a:r>
              <a:rPr lang="en-US" dirty="0">
                <a:sym typeface="Wingdings" pitchFamily="2" charset="2"/>
              </a:rPr>
              <a:t>Isotypes:</a:t>
            </a:r>
          </a:p>
          <a:p>
            <a:pPr lvl="2"/>
            <a:r>
              <a:rPr lang="en-US" dirty="0">
                <a:sym typeface="Wingdings" pitchFamily="2" charset="2"/>
              </a:rPr>
              <a:t>Qualitative measures (by MFI)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IgE 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IgG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IgG1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IgG2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IgG3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IgG4</a:t>
            </a:r>
          </a:p>
          <a:p>
            <a:pPr lvl="3"/>
            <a:r>
              <a:rPr lang="en-US" dirty="0">
                <a:sym typeface="Wingdings" pitchFamily="2" charset="2"/>
              </a:rPr>
              <a:t>IgA</a:t>
            </a:r>
          </a:p>
          <a:p>
            <a:pPr lvl="3"/>
            <a:r>
              <a:rPr lang="en-US" dirty="0">
                <a:sym typeface="Wingdings" pitchFamily="2" charset="2"/>
              </a:rPr>
              <a:t>IgM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Quantitative measures (IU/ml)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PT-specific total IgG 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PRN-specific total IgG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FHA-specific total IgG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Total IgE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914341" lvl="2" indent="0">
              <a:buNone/>
            </a:pPr>
            <a:endParaRPr lang="en-US" dirty="0">
              <a:sym typeface="Wingdings" pitchFamily="2" charset="2"/>
            </a:endParaRPr>
          </a:p>
          <a:p>
            <a:pPr lvl="3"/>
            <a:endParaRPr lang="en-US" dirty="0">
              <a:sym typeface="Wingdings" pitchFamily="2" charset="2"/>
            </a:endParaRPr>
          </a:p>
          <a:p>
            <a:pPr marL="1371513" lvl="3" indent="0">
              <a:buNone/>
            </a:pPr>
            <a:endParaRPr lang="en-US" dirty="0">
              <a:sym typeface="Wingdings" pitchFamily="2" charset="2"/>
            </a:endParaRPr>
          </a:p>
          <a:p>
            <a:pPr lvl="3"/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EED6D-D753-C54C-B946-80C4E612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53" y="46019"/>
            <a:ext cx="2085808" cy="779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480B9C-8FE4-FD4E-A012-17BA001BB9E8}"/>
              </a:ext>
            </a:extLst>
          </p:cNvPr>
          <p:cNvSpPr txBox="1"/>
          <p:nvPr/>
        </p:nvSpPr>
        <p:spPr>
          <a:xfrm>
            <a:off x="6097588" y="2551837"/>
            <a:ext cx="5480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itchFamily="2" charset="2"/>
              </a:rPr>
              <a:t>In green, those are the measures that will be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itchFamily="2" charset="2"/>
              </a:rPr>
              <a:t>In black, potential inclusions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itchFamily="2" charset="2"/>
              </a:rPr>
              <a:t>The data will be provided as in the training dataset (qualitative using MFI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itchFamily="2" charset="2"/>
              </a:rPr>
              <a:t>See attached Excel example of the minimum readouts we will generate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6287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1090</TotalTime>
  <Words>674</Words>
  <Application>Microsoft Macintosh PowerPoint</Application>
  <PresentationFormat>Widescreen</PresentationFormat>
  <Paragraphs>133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Wingdings 3</vt:lpstr>
      <vt:lpstr>Office Theme</vt:lpstr>
      <vt:lpstr>Microsoft Excel Worksheet</vt:lpstr>
      <vt:lpstr>CyTOF – Panel and gating strategy</vt:lpstr>
      <vt:lpstr>List of antibodies used in the CyTOF panel</vt:lpstr>
      <vt:lpstr>Table with detailed phenotypes</vt:lpstr>
      <vt:lpstr>Gating strategy</vt:lpstr>
      <vt:lpstr>Parameters to be provided</vt:lpstr>
      <vt:lpstr>Parameters to be provided </vt:lpstr>
      <vt:lpstr>Cell frequencies - Flow Cytometry Panel and Gating Strategy</vt:lpstr>
      <vt:lpstr>Plasma proteomics - OLINK - PEA 48-plex </vt:lpstr>
      <vt:lpstr>Antibody isotype and antigen specificity</vt:lpstr>
      <vt:lpstr>T cell responses</vt:lpstr>
      <vt:lpstr>Notes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CyTOF - Gating strategy</dc:title>
  <dc:creator>Ferran Soldevila</dc:creator>
  <cp:lastModifiedBy>Ferran Soldevila</cp:lastModifiedBy>
  <cp:revision>17</cp:revision>
  <dcterms:created xsi:type="dcterms:W3CDTF">2020-07-30T16:44:26Z</dcterms:created>
  <dcterms:modified xsi:type="dcterms:W3CDTF">2020-07-31T17:50:42Z</dcterms:modified>
</cp:coreProperties>
</file>