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Roboto Medium"/>
      <p:regular r:id="rId13"/>
      <p:bold r:id="rId14"/>
      <p:italic r:id="rId15"/>
      <p:boldItalic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Medium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Medium-italic.fntdata"/><Relationship Id="rId14" Type="http://schemas.openxmlformats.org/officeDocument/2006/relationships/font" Target="fonts/RobotoMedium-bold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RobotoMedium-bold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ed906721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ed906721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ed9067212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ed906721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ed9067212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ed906721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ed9067212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ed906721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f40ff04f6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f40ff04f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fee74ce82_2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fee74ce82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ed9067212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ed906721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fee74ce82_2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fee74ce82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- with bullets">
  <p:cSld name="Content- with bulle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" type="body"/>
          </p:nvPr>
        </p:nvSpPr>
        <p:spPr>
          <a:xfrm>
            <a:off x="601580" y="1143000"/>
            <a:ext cx="10828421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601581" y="466346"/>
            <a:ext cx="10828420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1287" y="6407151"/>
            <a:ext cx="2551176" cy="18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9.jpg"/><Relationship Id="rId5" Type="http://schemas.openxmlformats.org/officeDocument/2006/relationships/image" Target="../media/image13.png"/><Relationship Id="rId6" Type="http://schemas.openxmlformats.org/officeDocument/2006/relationships/image" Target="../media/image12.jpg"/><Relationship Id="rId7" Type="http://schemas.openxmlformats.org/officeDocument/2006/relationships/image" Target="../media/image11.jp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25" y="6278375"/>
            <a:ext cx="3520600" cy="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>
            <p:ph type="title"/>
          </p:nvPr>
        </p:nvSpPr>
        <p:spPr>
          <a:xfrm>
            <a:off x="592456" y="1467646"/>
            <a:ext cx="108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1818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3rd CMI-PB Prediction </a:t>
            </a:r>
            <a:r>
              <a:rPr lang="en-US">
                <a:solidFill>
                  <a:schemeClr val="dk2"/>
                </a:solidFill>
              </a:rPr>
              <a:t>Challenge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4"/>
          <p:cNvSpPr txBox="1"/>
          <p:nvPr>
            <p:ph type="title"/>
          </p:nvPr>
        </p:nvSpPr>
        <p:spPr>
          <a:xfrm>
            <a:off x="2614775" y="3709400"/>
            <a:ext cx="6690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Arial"/>
              <a:buNone/>
            </a:pPr>
            <a:r>
              <a:t/>
            </a:r>
            <a:endParaRPr sz="276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Arial"/>
              <a:buNone/>
            </a:pPr>
            <a:r>
              <a:rPr lang="en-US" sz="2760">
                <a:solidFill>
                  <a:schemeClr val="dk2"/>
                </a:solidFill>
              </a:rPr>
              <a:t>Jian Xing, Burhan Sabuwala</a:t>
            </a:r>
            <a:endParaRPr sz="276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Arial"/>
              <a:buNone/>
            </a:pPr>
            <a:r>
              <a:rPr lang="en-US" sz="2760">
                <a:solidFill>
                  <a:schemeClr val="dk2"/>
                </a:solidFill>
              </a:rPr>
              <a:t>Advised by Leying Guan</a:t>
            </a:r>
            <a:endParaRPr sz="276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Arial"/>
              <a:buNone/>
            </a:pPr>
            <a:r>
              <a:t/>
            </a:r>
            <a:endParaRPr sz="276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Arial"/>
              <a:buNone/>
            </a:pPr>
            <a:r>
              <a:t/>
            </a:r>
            <a:endParaRPr sz="276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Arial"/>
              <a:buNone/>
            </a:pPr>
            <a:r>
              <a:rPr lang="en-US" sz="2760">
                <a:solidFill>
                  <a:schemeClr val="dk2"/>
                </a:solidFill>
              </a:rPr>
              <a:t>Yale University</a:t>
            </a:r>
            <a:endParaRPr sz="276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Arial"/>
              <a:buNone/>
            </a:pPr>
            <a:r>
              <a:t/>
            </a:r>
            <a:endParaRPr sz="276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25" y="6278375"/>
            <a:ext cx="3520600" cy="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601581" y="466346"/>
            <a:ext cx="108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Yale Team &amp; Participation</a:t>
            </a:r>
            <a:endParaRPr/>
          </a:p>
        </p:txBody>
      </p:sp>
      <p:sp>
        <p:nvSpPr>
          <p:cNvPr id="98" name="Google Shape;98;p15"/>
          <p:cNvSpPr txBox="1"/>
          <p:nvPr>
            <p:ph idx="4294967295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3rd Challenge: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Jian Xing: Lasso regression prediction model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Burhan Sabuwala: SPEAR prediction model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History: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Anna Konstorum: MCIA prediction model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Jeremy Gigi : SPEAR prediction model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25" y="6278375"/>
            <a:ext cx="3520600" cy="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>
            <p:ph type="title"/>
          </p:nvPr>
        </p:nvSpPr>
        <p:spPr>
          <a:xfrm>
            <a:off x="601581" y="466346"/>
            <a:ext cx="108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Data Preprocessing and Goals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313" y="1486249"/>
            <a:ext cx="10263025" cy="104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4713" y="2981400"/>
            <a:ext cx="5562574" cy="1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25" y="6278375"/>
            <a:ext cx="3520600" cy="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type="title"/>
          </p:nvPr>
        </p:nvSpPr>
        <p:spPr>
          <a:xfrm>
            <a:off x="601581" y="466346"/>
            <a:ext cx="108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Lasso Regression Prediction Model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350" y="1038525"/>
            <a:ext cx="5548475" cy="514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575" y="2084416"/>
            <a:ext cx="4542425" cy="2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25" y="6278375"/>
            <a:ext cx="3520600" cy="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>
            <p:ph type="title"/>
          </p:nvPr>
        </p:nvSpPr>
        <p:spPr>
          <a:xfrm>
            <a:off x="601581" y="466346"/>
            <a:ext cx="108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Performance of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Lasso Regression Prediction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Model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6825" y="2414846"/>
            <a:ext cx="4762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0" l="14573" r="0" t="0"/>
          <a:stretch/>
        </p:blipFill>
        <p:spPr>
          <a:xfrm>
            <a:off x="8989900" y="2405325"/>
            <a:ext cx="2343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7738" y="3659725"/>
            <a:ext cx="3520601" cy="207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4175" y="3601950"/>
            <a:ext cx="3500439" cy="20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2475" y="1251350"/>
            <a:ext cx="3071126" cy="20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5725" y="1251938"/>
            <a:ext cx="3500450" cy="207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128075" y="1041125"/>
            <a:ext cx="252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Task 1</a:t>
            </a:r>
            <a:endParaRPr sz="1600"/>
          </a:p>
        </p:txBody>
      </p:sp>
      <p:sp>
        <p:nvSpPr>
          <p:cNvPr id="128" name="Google Shape;128;p18"/>
          <p:cNvSpPr txBox="1"/>
          <p:nvPr/>
        </p:nvSpPr>
        <p:spPr>
          <a:xfrm>
            <a:off x="128075" y="3324250"/>
            <a:ext cx="252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Task 2</a:t>
            </a:r>
            <a:endParaRPr sz="1600"/>
          </a:p>
        </p:txBody>
      </p:sp>
      <p:sp>
        <p:nvSpPr>
          <p:cNvPr id="129" name="Google Shape;129;p18"/>
          <p:cNvSpPr txBox="1"/>
          <p:nvPr/>
        </p:nvSpPr>
        <p:spPr>
          <a:xfrm>
            <a:off x="3914400" y="1099575"/>
            <a:ext cx="252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Task 3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838200" y="2083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Roboto Medium"/>
                <a:ea typeface="Roboto Medium"/>
                <a:cs typeface="Roboto Medium"/>
                <a:sym typeface="Roboto Medium"/>
              </a:rPr>
              <a:t>Signature-based multiPle-omics intEgration via LAtent factoRs </a:t>
            </a:r>
            <a:br>
              <a:rPr lang="en-US" sz="3200"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US" sz="3200">
                <a:latin typeface="Roboto Medium"/>
                <a:ea typeface="Roboto Medium"/>
                <a:cs typeface="Roboto Medium"/>
                <a:sym typeface="Roboto Medium"/>
              </a:rPr>
              <a:t>(SPEAR)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Jeremy Gygi &lt; Kleinstein Lab"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6100" y="2310049"/>
            <a:ext cx="2745900" cy="27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975" y="1808950"/>
            <a:ext cx="8060399" cy="4930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1307203" y="1808952"/>
            <a:ext cx="2258700" cy="22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9359925" y="6457800"/>
            <a:ext cx="267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Gygi et al. Bioinformatics 2024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25" y="6278375"/>
            <a:ext cx="3520600" cy="2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>
            <p:ph type="title"/>
          </p:nvPr>
        </p:nvSpPr>
        <p:spPr>
          <a:xfrm>
            <a:off x="601581" y="466346"/>
            <a:ext cx="108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>
                <a:latin typeface="Roboto Medium"/>
                <a:ea typeface="Roboto Medium"/>
                <a:cs typeface="Roboto Medium"/>
                <a:sym typeface="Roboto Medium"/>
              </a:rPr>
              <a:t>Prediction Strategy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45" name="Google Shape;145;p20" title="Artboard 1.png"/>
          <p:cNvPicPr preferRelativeResize="0"/>
          <p:nvPr/>
        </p:nvPicPr>
        <p:blipFill rotWithShape="1">
          <a:blip r:embed="rId4">
            <a:alphaModFix/>
          </a:blip>
          <a:srcRect b="56771" l="0" r="0" t="3305"/>
          <a:stretch/>
        </p:blipFill>
        <p:spPr>
          <a:xfrm>
            <a:off x="1741850" y="1086850"/>
            <a:ext cx="8708299" cy="268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 title="Artboard 1.png"/>
          <p:cNvPicPr preferRelativeResize="0"/>
          <p:nvPr/>
        </p:nvPicPr>
        <p:blipFill rotWithShape="1">
          <a:blip r:embed="rId4">
            <a:alphaModFix/>
          </a:blip>
          <a:srcRect b="9498" l="0" r="0" t="54752"/>
          <a:stretch/>
        </p:blipFill>
        <p:spPr>
          <a:xfrm>
            <a:off x="1808750" y="3823037"/>
            <a:ext cx="8708299" cy="2405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0"/>
          <p:cNvCxnSpPr/>
          <p:nvPr/>
        </p:nvCxnSpPr>
        <p:spPr>
          <a:xfrm>
            <a:off x="6736350" y="2811600"/>
            <a:ext cx="0" cy="197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20"/>
          <p:cNvCxnSpPr/>
          <p:nvPr/>
        </p:nvCxnSpPr>
        <p:spPr>
          <a:xfrm>
            <a:off x="9964275" y="2811600"/>
            <a:ext cx="0" cy="1974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25" y="6278375"/>
            <a:ext cx="3520600" cy="2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14573" r="0" t="0"/>
          <a:stretch/>
        </p:blipFill>
        <p:spPr>
          <a:xfrm>
            <a:off x="8420450" y="2104275"/>
            <a:ext cx="2343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 title="Screenshot 2025-02-28 at 1.42.41 PM.png"/>
          <p:cNvPicPr preferRelativeResize="0"/>
          <p:nvPr/>
        </p:nvPicPr>
        <p:blipFill rotWithShape="1">
          <a:blip r:embed="rId5">
            <a:alphaModFix/>
          </a:blip>
          <a:srcRect b="3985" l="0" r="29408" t="24195"/>
          <a:stretch/>
        </p:blipFill>
        <p:spPr>
          <a:xfrm>
            <a:off x="10845275" y="2162900"/>
            <a:ext cx="4637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825" y="1451950"/>
            <a:ext cx="3226351" cy="23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4826" y="3795000"/>
            <a:ext cx="3226349" cy="241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1176" y="1447398"/>
            <a:ext cx="3139600" cy="235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1174" y="3795000"/>
            <a:ext cx="3226349" cy="24171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>
            <p:ph type="title"/>
          </p:nvPr>
        </p:nvSpPr>
        <p:spPr>
          <a:xfrm>
            <a:off x="655756" y="262221"/>
            <a:ext cx="108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>
                <a:latin typeface="Roboto Medium"/>
                <a:ea typeface="Roboto Medium"/>
                <a:cs typeface="Roboto Medium"/>
                <a:sym typeface="Roboto Medium"/>
              </a:rPr>
              <a:t>Performance of SPEAR + LASSO model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824825" y="836350"/>
            <a:ext cx="252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Task 1</a:t>
            </a:r>
            <a:br>
              <a:rPr lang="en-US" sz="1600"/>
            </a:br>
            <a:r>
              <a:rPr lang="en-US" sz="1600"/>
              <a:t>Antibody Titer at Day 14</a:t>
            </a:r>
            <a:endParaRPr sz="1600"/>
          </a:p>
        </p:txBody>
      </p:sp>
      <p:sp>
        <p:nvSpPr>
          <p:cNvPr id="162" name="Google Shape;162;p21"/>
          <p:cNvSpPr txBox="1"/>
          <p:nvPr/>
        </p:nvSpPr>
        <p:spPr>
          <a:xfrm>
            <a:off x="4179275" y="836350"/>
            <a:ext cx="248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Task 2</a:t>
            </a:r>
            <a:br>
              <a:rPr lang="en-US" sz="1600"/>
            </a:br>
            <a:r>
              <a:rPr lang="en-US" sz="1600"/>
              <a:t>Monocyte freq at Day 1</a:t>
            </a:r>
            <a:endParaRPr sz="1600"/>
          </a:p>
        </p:txBody>
      </p:sp>
      <p:sp>
        <p:nvSpPr>
          <p:cNvPr id="163" name="Google Shape;163;p21"/>
          <p:cNvSpPr txBox="1"/>
          <p:nvPr/>
        </p:nvSpPr>
        <p:spPr>
          <a:xfrm rot="-5400000">
            <a:off x="-182800" y="2373400"/>
            <a:ext cx="171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Absolute Value</a:t>
            </a:r>
            <a:endParaRPr sz="1600"/>
          </a:p>
        </p:txBody>
      </p:sp>
      <p:sp>
        <p:nvSpPr>
          <p:cNvPr id="164" name="Google Shape;164;p21"/>
          <p:cNvSpPr txBox="1"/>
          <p:nvPr/>
        </p:nvSpPr>
        <p:spPr>
          <a:xfrm rot="-5400000">
            <a:off x="-182800" y="4753488"/>
            <a:ext cx="171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Fold Change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