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6EE3C49-807E-434A-998C-0EAD55992E95}">
  <a:tblStyle styleId="{16EE3C49-807E-434A-998C-0EAD55992E9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11" Type="http://schemas.openxmlformats.org/officeDocument/2006/relationships/slide" Target="slides/slide5.xml"/><Relationship Id="rId22" Type="http://schemas.openxmlformats.org/officeDocument/2006/relationships/slide" Target="slides/slide16.xml"/><Relationship Id="rId10" Type="http://schemas.openxmlformats.org/officeDocument/2006/relationships/slide" Target="slides/slide4.xml"/><Relationship Id="rId21" Type="http://schemas.openxmlformats.org/officeDocument/2006/relationships/slide" Target="slides/slide15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323cf6257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323cf6257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3246c626e7_0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33246c626e7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323cf6257e_0_2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3323cf6257e_0_2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3323cf6257e_0_2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3323cf6257e_0_2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323cf6257e_0_2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3323cf6257e_0_2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3246c626e7_0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3246c626e7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3246c626e7_0_1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33246c626e7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323cf6257e_0_2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3323cf6257e_0_2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323cf6257e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323cf6257e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323cf6257e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323cf6257e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323cf6257e_0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3323cf6257e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3246c626e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3246c626e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3246c626e7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33246c626e7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323cf6257e_0_1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3323cf6257e_0_1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323cf6257e_0_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323cf6257e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3246c626e7_0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33246c626e7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746775" y="993025"/>
            <a:ext cx="77028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222222"/>
                </a:solidFill>
                <a:highlight>
                  <a:srgbClr val="FFFFFF"/>
                </a:highlight>
              </a:rPr>
              <a:t>Using JIVE for jDR and Tasks Prediction in CMI-PB Challenges</a:t>
            </a:r>
            <a:endParaRPr sz="3600"/>
          </a:p>
        </p:txBody>
      </p:sp>
      <p:sp>
        <p:nvSpPr>
          <p:cNvPr id="55" name="Google Shape;55;p13"/>
          <p:cNvSpPr txBox="1"/>
          <p:nvPr/>
        </p:nvSpPr>
        <p:spPr>
          <a:xfrm>
            <a:off x="746775" y="2203827"/>
            <a:ext cx="77028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222222"/>
                </a:solidFill>
                <a:highlight>
                  <a:srgbClr val="FFFFFF"/>
                </a:highlight>
              </a:rPr>
              <a:t>Cemil Can (JJ) Ali Marandi</a:t>
            </a:r>
            <a:r>
              <a:rPr lang="en" sz="2000">
                <a:solidFill>
                  <a:srgbClr val="222222"/>
                </a:solidFill>
                <a:highlight>
                  <a:srgbClr val="FFFFFF"/>
                </a:highlight>
              </a:rPr>
              <a:t> - Ay Lab</a:t>
            </a:r>
            <a:endParaRPr sz="20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222222"/>
                </a:solidFill>
                <a:highlight>
                  <a:srgbClr val="FFFFFF"/>
                </a:highlight>
              </a:rPr>
              <a:t>February 28th 2025</a:t>
            </a:r>
            <a:endParaRPr sz="2000"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  <p:sp>
        <p:nvSpPr>
          <p:cNvPr id="56" name="Google Shape;56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2"/>
          <p:cNvSpPr/>
          <p:nvPr/>
        </p:nvSpPr>
        <p:spPr>
          <a:xfrm>
            <a:off x="998328" y="931430"/>
            <a:ext cx="1217400" cy="862200"/>
          </a:xfrm>
          <a:prstGeom prst="rect">
            <a:avLst/>
          </a:prstGeom>
          <a:solidFill>
            <a:srgbClr val="C9DAF8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Factors</a:t>
            </a:r>
            <a:endParaRPr/>
          </a:p>
        </p:txBody>
      </p:sp>
      <p:sp>
        <p:nvSpPr>
          <p:cNvPr id="144" name="Google Shape;144;p22"/>
          <p:cNvSpPr txBox="1"/>
          <p:nvPr/>
        </p:nvSpPr>
        <p:spPr>
          <a:xfrm>
            <a:off x="29982" y="1187027"/>
            <a:ext cx="6504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X</a:t>
            </a:r>
            <a:r>
              <a:rPr baseline="-25000" lang="en" sz="1100"/>
              <a:t>cytof</a:t>
            </a:r>
            <a:endParaRPr baseline="-25000" sz="1100"/>
          </a:p>
        </p:txBody>
      </p:sp>
      <p:sp>
        <p:nvSpPr>
          <p:cNvPr id="145" name="Google Shape;145;p22"/>
          <p:cNvSpPr txBox="1"/>
          <p:nvPr/>
        </p:nvSpPr>
        <p:spPr>
          <a:xfrm>
            <a:off x="231900" y="73150"/>
            <a:ext cx="8680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Training Different Models with JIVE Factors</a:t>
            </a:r>
            <a:endParaRPr sz="1600"/>
          </a:p>
        </p:txBody>
      </p:sp>
      <p:sp>
        <p:nvSpPr>
          <p:cNvPr id="146" name="Google Shape;146;p22"/>
          <p:cNvSpPr/>
          <p:nvPr/>
        </p:nvSpPr>
        <p:spPr>
          <a:xfrm>
            <a:off x="998328" y="2404355"/>
            <a:ext cx="1217400" cy="8622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Factors</a:t>
            </a:r>
            <a:endParaRPr/>
          </a:p>
        </p:txBody>
      </p:sp>
      <p:sp>
        <p:nvSpPr>
          <p:cNvPr id="147" name="Google Shape;147;p22"/>
          <p:cNvSpPr txBox="1"/>
          <p:nvPr/>
        </p:nvSpPr>
        <p:spPr>
          <a:xfrm>
            <a:off x="-33147" y="2659952"/>
            <a:ext cx="6504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X</a:t>
            </a:r>
            <a:r>
              <a:rPr baseline="-25000" lang="en" sz="1100"/>
              <a:t>olink</a:t>
            </a:r>
            <a:endParaRPr baseline="-25000" sz="1100"/>
          </a:p>
        </p:txBody>
      </p:sp>
      <p:sp>
        <p:nvSpPr>
          <p:cNvPr id="148" name="Google Shape;148;p22"/>
          <p:cNvSpPr/>
          <p:nvPr/>
        </p:nvSpPr>
        <p:spPr>
          <a:xfrm>
            <a:off x="998328" y="3852155"/>
            <a:ext cx="1217400" cy="8622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Factors</a:t>
            </a:r>
            <a:endParaRPr/>
          </a:p>
        </p:txBody>
      </p:sp>
      <p:sp>
        <p:nvSpPr>
          <p:cNvPr id="149" name="Google Shape;149;p22"/>
          <p:cNvSpPr txBox="1"/>
          <p:nvPr/>
        </p:nvSpPr>
        <p:spPr>
          <a:xfrm>
            <a:off x="29982" y="4107752"/>
            <a:ext cx="6504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X</a:t>
            </a:r>
            <a:r>
              <a:rPr baseline="-25000" lang="en" sz="1100"/>
              <a:t>rnaseq</a:t>
            </a:r>
            <a:endParaRPr baseline="-25000" sz="1100"/>
          </a:p>
        </p:txBody>
      </p:sp>
      <p:sp>
        <p:nvSpPr>
          <p:cNvPr id="150" name="Google Shape;150;p22"/>
          <p:cNvSpPr/>
          <p:nvPr/>
        </p:nvSpPr>
        <p:spPr>
          <a:xfrm>
            <a:off x="2420678" y="2571750"/>
            <a:ext cx="627300" cy="313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22"/>
          <p:cNvSpPr/>
          <p:nvPr/>
        </p:nvSpPr>
        <p:spPr>
          <a:xfrm>
            <a:off x="6674182" y="2629675"/>
            <a:ext cx="627300" cy="313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22"/>
          <p:cNvSpPr txBox="1"/>
          <p:nvPr/>
        </p:nvSpPr>
        <p:spPr>
          <a:xfrm>
            <a:off x="7375995" y="2158950"/>
            <a:ext cx="18453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Linear Regression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Lasso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Elastic Net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Lasso with CV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Elastic Net with CV</a:t>
            </a:r>
            <a:endParaRPr/>
          </a:p>
        </p:txBody>
      </p:sp>
      <p:sp>
        <p:nvSpPr>
          <p:cNvPr id="153" name="Google Shape;153;p22"/>
          <p:cNvSpPr txBox="1"/>
          <p:nvPr/>
        </p:nvSpPr>
        <p:spPr>
          <a:xfrm>
            <a:off x="3873057" y="1474825"/>
            <a:ext cx="1845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Concatenate Factors</a:t>
            </a:r>
            <a:endParaRPr/>
          </a:p>
        </p:txBody>
      </p:sp>
      <p:sp>
        <p:nvSpPr>
          <p:cNvPr id="154" name="Google Shape;154;p22"/>
          <p:cNvSpPr/>
          <p:nvPr/>
        </p:nvSpPr>
        <p:spPr>
          <a:xfrm>
            <a:off x="3123490" y="2354412"/>
            <a:ext cx="1135200" cy="742500"/>
          </a:xfrm>
          <a:prstGeom prst="rect">
            <a:avLst/>
          </a:prstGeom>
          <a:solidFill>
            <a:srgbClr val="C9DAF8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Factors</a:t>
            </a:r>
            <a:endParaRPr/>
          </a:p>
        </p:txBody>
      </p:sp>
      <p:sp>
        <p:nvSpPr>
          <p:cNvPr id="155" name="Google Shape;155;p22"/>
          <p:cNvSpPr/>
          <p:nvPr/>
        </p:nvSpPr>
        <p:spPr>
          <a:xfrm>
            <a:off x="4258674" y="2354412"/>
            <a:ext cx="1135200" cy="7425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Factors</a:t>
            </a:r>
            <a:endParaRPr/>
          </a:p>
        </p:txBody>
      </p:sp>
      <p:sp>
        <p:nvSpPr>
          <p:cNvPr id="156" name="Google Shape;156;p22"/>
          <p:cNvSpPr/>
          <p:nvPr/>
        </p:nvSpPr>
        <p:spPr>
          <a:xfrm>
            <a:off x="5393857" y="2354412"/>
            <a:ext cx="1135200" cy="7425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Factors</a:t>
            </a:r>
            <a:endParaRPr/>
          </a:p>
        </p:txBody>
      </p:sp>
      <p:sp>
        <p:nvSpPr>
          <p:cNvPr id="157" name="Google Shape;157;p22"/>
          <p:cNvSpPr txBox="1"/>
          <p:nvPr/>
        </p:nvSpPr>
        <p:spPr>
          <a:xfrm>
            <a:off x="7315532" y="1885625"/>
            <a:ext cx="1673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Y = MX + 𝛃 + 𝜺</a:t>
            </a:r>
            <a:endParaRPr b="1"/>
          </a:p>
        </p:txBody>
      </p:sp>
      <p:sp>
        <p:nvSpPr>
          <p:cNvPr id="158" name="Google Shape;158;p22"/>
          <p:cNvSpPr txBox="1"/>
          <p:nvPr/>
        </p:nvSpPr>
        <p:spPr>
          <a:xfrm>
            <a:off x="7273632" y="1034625"/>
            <a:ext cx="18453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Train Different Models Using Factor Matrices</a:t>
            </a:r>
            <a:endParaRPr/>
          </a:p>
        </p:txBody>
      </p:sp>
      <p:sp>
        <p:nvSpPr>
          <p:cNvPr id="159" name="Google Shape;159;p22"/>
          <p:cNvSpPr/>
          <p:nvPr/>
        </p:nvSpPr>
        <p:spPr>
          <a:xfrm rot="5400000">
            <a:off x="7786825" y="3637200"/>
            <a:ext cx="627300" cy="313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22"/>
          <p:cNvSpPr txBox="1"/>
          <p:nvPr/>
        </p:nvSpPr>
        <p:spPr>
          <a:xfrm>
            <a:off x="7184349" y="4218343"/>
            <a:ext cx="1845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9900FF"/>
                </a:solidFill>
              </a:rPr>
              <a:t>Predictions</a:t>
            </a:r>
            <a:endParaRPr b="1" sz="1800">
              <a:solidFill>
                <a:srgbClr val="9900FF"/>
              </a:solidFill>
            </a:endParaRPr>
          </a:p>
        </p:txBody>
      </p:sp>
      <p:sp>
        <p:nvSpPr>
          <p:cNvPr id="161" name="Google Shape;161;p22"/>
          <p:cNvSpPr txBox="1"/>
          <p:nvPr/>
        </p:nvSpPr>
        <p:spPr>
          <a:xfrm>
            <a:off x="6605100" y="31375"/>
            <a:ext cx="2538900" cy="10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</a:rPr>
              <a:t>Y is the </a:t>
            </a:r>
            <a:r>
              <a:rPr b="1" lang="en" sz="800">
                <a:solidFill>
                  <a:schemeClr val="dk1"/>
                </a:solidFill>
              </a:rPr>
              <a:t>outcome</a:t>
            </a:r>
            <a:r>
              <a:rPr lang="en" sz="800">
                <a:solidFill>
                  <a:schemeClr val="dk1"/>
                </a:solidFill>
              </a:rPr>
              <a:t> or </a:t>
            </a:r>
            <a:r>
              <a:rPr b="1" lang="en" sz="800">
                <a:solidFill>
                  <a:schemeClr val="dk1"/>
                </a:solidFill>
              </a:rPr>
              <a:t>response</a:t>
            </a:r>
            <a:r>
              <a:rPr lang="en" sz="800">
                <a:solidFill>
                  <a:schemeClr val="dk1"/>
                </a:solidFill>
              </a:rPr>
              <a:t> variable</a:t>
            </a:r>
            <a:endParaRPr sz="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</a:rPr>
              <a:t>X is the </a:t>
            </a:r>
            <a:r>
              <a:rPr b="1" lang="en" sz="800">
                <a:solidFill>
                  <a:schemeClr val="dk1"/>
                </a:solidFill>
              </a:rPr>
              <a:t>input</a:t>
            </a:r>
            <a:r>
              <a:rPr lang="en" sz="800">
                <a:solidFill>
                  <a:schemeClr val="dk1"/>
                </a:solidFill>
              </a:rPr>
              <a:t> or </a:t>
            </a:r>
            <a:r>
              <a:rPr b="1" lang="en" sz="800">
                <a:solidFill>
                  <a:schemeClr val="dk1"/>
                </a:solidFill>
              </a:rPr>
              <a:t>predictor</a:t>
            </a:r>
            <a:r>
              <a:rPr lang="en" sz="800">
                <a:solidFill>
                  <a:schemeClr val="dk1"/>
                </a:solidFill>
              </a:rPr>
              <a:t> data</a:t>
            </a:r>
            <a:endParaRPr sz="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</a:rPr>
              <a:t>M is a </a:t>
            </a:r>
            <a:r>
              <a:rPr b="1" lang="en" sz="800">
                <a:solidFill>
                  <a:schemeClr val="dk1"/>
                </a:solidFill>
              </a:rPr>
              <a:t>matrix of coefficients</a:t>
            </a:r>
            <a:r>
              <a:rPr lang="en" sz="800">
                <a:solidFill>
                  <a:schemeClr val="dk1"/>
                </a:solidFill>
              </a:rPr>
              <a:t> that maps X to Y</a:t>
            </a:r>
            <a:endParaRPr sz="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</a:rPr>
              <a:t>β is the </a:t>
            </a:r>
            <a:r>
              <a:rPr b="1" lang="en" sz="800">
                <a:solidFill>
                  <a:schemeClr val="dk1"/>
                </a:solidFill>
              </a:rPr>
              <a:t>intercept</a:t>
            </a:r>
            <a:r>
              <a:rPr lang="en" sz="800">
                <a:solidFill>
                  <a:schemeClr val="dk1"/>
                </a:solidFill>
              </a:rPr>
              <a:t> (or bias) term</a:t>
            </a:r>
            <a:endParaRPr sz="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</a:rPr>
              <a:t>ε is the </a:t>
            </a:r>
            <a:r>
              <a:rPr b="1" lang="en" sz="800">
                <a:solidFill>
                  <a:schemeClr val="dk1"/>
                </a:solidFill>
              </a:rPr>
              <a:t>error</a:t>
            </a:r>
            <a:r>
              <a:rPr lang="en" sz="800">
                <a:solidFill>
                  <a:schemeClr val="dk1"/>
                </a:solidFill>
              </a:rPr>
              <a:t> term, capturing noise or unexplained variation</a:t>
            </a:r>
            <a:endParaRPr sz="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3"/>
          <p:cNvSpPr txBox="1"/>
          <p:nvPr>
            <p:ph type="title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Lasso Results</a:t>
            </a:r>
            <a:endParaRPr/>
          </a:p>
        </p:txBody>
      </p:sp>
      <p:sp>
        <p:nvSpPr>
          <p:cNvPr id="167" name="Google Shape;167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73" name="Google Shape;17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167659" cy="47912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79" name="Google Shape;17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1350" y="152400"/>
            <a:ext cx="6546478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85" name="Google Shape;18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5750" y="152400"/>
            <a:ext cx="6913876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91" name="Google Shape;19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2050" y="112725"/>
            <a:ext cx="6551369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97" name="Google Shape;19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8525" y="152400"/>
            <a:ext cx="6883507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265425" y="1078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50"/>
              <a:t>Overview of CMI-PB Annual Prediction Challenges</a:t>
            </a:r>
            <a:endParaRPr b="1" sz="3200"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22250"/>
            <a:ext cx="9144003" cy="3799577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150925" y="4758350"/>
            <a:ext cx="8726700" cy="3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</a:rPr>
              <a:t>Source: 9/6/24 CMI-PB 1st Informational Session slides</a:t>
            </a:r>
            <a:endParaRPr sz="900">
              <a:solidFill>
                <a:schemeClr val="dk1"/>
              </a:solidFill>
            </a:endParaRPr>
          </a:p>
        </p:txBody>
      </p:sp>
      <p:sp>
        <p:nvSpPr>
          <p:cNvPr id="64" name="Google Shape;64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" name="Google Shape;69;p15"/>
          <p:cNvGraphicFramePr/>
          <p:nvPr/>
        </p:nvGraphicFramePr>
        <p:xfrm>
          <a:off x="304575" y="694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{16EE3C49-807E-434A-998C-0EAD55992E95}</a:tableStyleId>
              </a:tblPr>
              <a:tblGrid>
                <a:gridCol w="2880200"/>
                <a:gridCol w="2880200"/>
                <a:gridCol w="28802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/>
                        <a:t>Task Category</a:t>
                      </a:r>
                      <a:endParaRPr b="1" sz="1300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/>
                        <a:t>Task 1</a:t>
                      </a:r>
                      <a:endParaRPr b="1" sz="1300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/>
                        <a:t>Task 2</a:t>
                      </a:r>
                      <a:endParaRPr b="1" sz="1300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Antibody Titer Tasks</a:t>
                      </a:r>
                      <a:endParaRPr sz="1300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Rank individuals by IgG antibody titers against pertussis toxin (PT) 14 days post booster</a:t>
                      </a:r>
                      <a:endParaRPr sz="1300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Rank individuals by the fold change of IgG titers (post booster vs. baseline [Day 0])</a:t>
                      </a:r>
                      <a:endParaRPr sz="1300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Cell Frequency Tasks</a:t>
                      </a:r>
                      <a:endParaRPr sz="1300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Rank individuals by the predicted frequency of Monocytes on Day 1 post booster</a:t>
                      </a:r>
                      <a:endParaRPr sz="1300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Rank individuals by the fold change in Monocyte frequency (post booster vs. baseline)</a:t>
                      </a:r>
                      <a:endParaRPr sz="1300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Gene Expression Tasks</a:t>
                      </a:r>
                      <a:endParaRPr sz="1300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Rank individuals by predicted gene expression of CCL3 on Day 3 post booster</a:t>
                      </a:r>
                      <a:endParaRPr sz="1300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Rank individuals by the fold change in CCL3 expression (post booster vs. baseline)</a:t>
                      </a:r>
                      <a:endParaRPr sz="1300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*</a:t>
                      </a:r>
                      <a:r>
                        <a:rPr lang="en" sz="1300"/>
                        <a:t>Bonus Task (T-cell)</a:t>
                      </a:r>
                      <a:endParaRPr sz="1300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 sz="1300">
                          <a:solidFill>
                            <a:schemeClr val="dk1"/>
                          </a:solidFill>
                        </a:rPr>
                        <a:t>Optional:</a:t>
                      </a:r>
                      <a:r>
                        <a:rPr lang="en" sz="1300">
                          <a:solidFill>
                            <a:schemeClr val="dk1"/>
                          </a:solidFill>
                        </a:rPr>
                        <a:t> Rank individuals by their Th1/Th2 (IFN-γ/IL-5) polarization ratio on Day 30 post booster</a:t>
                      </a:r>
                      <a:endParaRPr sz="1300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70" name="Google Shape;70;p15"/>
          <p:cNvSpPr txBox="1"/>
          <p:nvPr>
            <p:ph type="title"/>
          </p:nvPr>
        </p:nvSpPr>
        <p:spPr>
          <a:xfrm>
            <a:off x="265425" y="1078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50"/>
              <a:t>Prediction Task Categories and Descriptions</a:t>
            </a:r>
            <a:endParaRPr b="1" sz="3200"/>
          </a:p>
        </p:txBody>
      </p:sp>
      <p:sp>
        <p:nvSpPr>
          <p:cNvPr id="71" name="Google Shape;71;p15"/>
          <p:cNvSpPr txBox="1"/>
          <p:nvPr/>
        </p:nvSpPr>
        <p:spPr>
          <a:xfrm>
            <a:off x="316200" y="4434400"/>
            <a:ext cx="8520600" cy="4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</a:rPr>
              <a:t>*Did not attempt the Bonus Task (T-cell)</a:t>
            </a:r>
            <a:endParaRPr sz="900">
              <a:solidFill>
                <a:schemeClr val="dk1"/>
              </a:solidFill>
            </a:endParaRPr>
          </a:p>
        </p:txBody>
      </p:sp>
      <p:sp>
        <p:nvSpPr>
          <p:cNvPr id="72" name="Google Shape;72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7" name="Google Shape;77;p16"/>
          <p:cNvGraphicFramePr/>
          <p:nvPr/>
        </p:nvGraphicFramePr>
        <p:xfrm>
          <a:off x="304575" y="694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{16EE3C49-807E-434A-998C-0EAD55992E95}</a:tableStyleId>
              </a:tblPr>
              <a:tblGrid>
                <a:gridCol w="2880200"/>
                <a:gridCol w="2880200"/>
                <a:gridCol w="28802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/>
                        <a:t>Data Type</a:t>
                      </a:r>
                      <a:endParaRPr b="1" sz="1100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/>
                        <a:t>Measurement Method</a:t>
                      </a:r>
                      <a:endParaRPr b="1" sz="1200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/>
                        <a:t>Details/Assays</a:t>
                      </a:r>
                      <a:endParaRPr b="1" sz="1200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PBMC Cell Frequencies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Flow Cytometry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Quantification of 37 distinct immune cell populations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Antibody Titers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Luminex Assays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Measurement of multiple IgG isotypes (IgG, IgG1, IgG2, IgG3, IgG4) against vaccine antigens (e.g., PT, PRN, FHA, FIM2/3, TT, DT, and control antigen OVA)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Plasma Proteomics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Olink &amp; Legendplex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Concentrations of 48 cytokines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PBMC Transcriptomics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Bulk RNA-Se</a:t>
                      </a:r>
                      <a:r>
                        <a:rPr lang="en" sz="1200"/>
                        <a:t>q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Gene expression profiling across thousands of genes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Antigen-specific T Cell Responses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AIM Assay &amp; FluoroSpot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Evaluation of CD4+ T cell activation (e.g., % OX40+CD25+ cells) and cytokine polarization (IFN-γ, IL-5, IL-17)</a:t>
                      </a:r>
                      <a:endParaRPr i="1" sz="9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78" name="Google Shape;78;p16"/>
          <p:cNvSpPr txBox="1"/>
          <p:nvPr>
            <p:ph type="title"/>
          </p:nvPr>
        </p:nvSpPr>
        <p:spPr>
          <a:xfrm>
            <a:off x="265425" y="1078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50"/>
              <a:t>Overview of Multi-omics Data Types Provided</a:t>
            </a:r>
            <a:endParaRPr b="1" sz="3200"/>
          </a:p>
        </p:txBody>
      </p:sp>
      <p:sp>
        <p:nvSpPr>
          <p:cNvPr id="79" name="Google Shape;79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97924" y="451974"/>
            <a:ext cx="3300075" cy="4384399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7"/>
          <p:cNvSpPr/>
          <p:nvPr/>
        </p:nvSpPr>
        <p:spPr>
          <a:xfrm>
            <a:off x="2656550" y="2503925"/>
            <a:ext cx="1342200" cy="24216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7"/>
          <p:cNvSpPr txBox="1"/>
          <p:nvPr/>
        </p:nvSpPr>
        <p:spPr>
          <a:xfrm>
            <a:off x="5532575" y="2073875"/>
            <a:ext cx="2376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Focus on the cancer results which is most relevant to CMI-PB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87" name="Google Shape;87;p17"/>
          <p:cNvSpPr txBox="1"/>
          <p:nvPr/>
        </p:nvSpPr>
        <p:spPr>
          <a:xfrm>
            <a:off x="231900" y="73150"/>
            <a:ext cx="8680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Overview of the multi-omics approach and further applications</a:t>
            </a:r>
            <a:endParaRPr sz="16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/>
          <p:nvPr/>
        </p:nvSpPr>
        <p:spPr>
          <a:xfrm>
            <a:off x="231900" y="73150"/>
            <a:ext cx="8680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Survival analysis using 8 multiomics DR methods</a:t>
            </a:r>
            <a:endParaRPr sz="1600"/>
          </a:p>
        </p:txBody>
      </p:sp>
      <p:pic>
        <p:nvPicPr>
          <p:cNvPr id="93" name="Google Shape;93;p18"/>
          <p:cNvPicPr preferRelativeResize="0"/>
          <p:nvPr/>
        </p:nvPicPr>
        <p:blipFill rotWithShape="1">
          <a:blip r:embed="rId3">
            <a:alphaModFix/>
          </a:blip>
          <a:srcRect b="19452" l="0" r="0" t="0"/>
          <a:stretch/>
        </p:blipFill>
        <p:spPr>
          <a:xfrm>
            <a:off x="414400" y="1055050"/>
            <a:ext cx="8162801" cy="254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8"/>
          <p:cNvPicPr preferRelativeResize="0"/>
          <p:nvPr/>
        </p:nvPicPr>
        <p:blipFill rotWithShape="1">
          <a:blip r:embed="rId4">
            <a:alphaModFix/>
          </a:blip>
          <a:srcRect b="46481" l="0" r="52118" t="0"/>
          <a:stretch/>
        </p:blipFill>
        <p:spPr>
          <a:xfrm>
            <a:off x="7583375" y="195750"/>
            <a:ext cx="1353226" cy="795400"/>
          </a:xfrm>
          <a:prstGeom prst="rect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95" name="Google Shape;95;p18"/>
          <p:cNvSpPr txBox="1"/>
          <p:nvPr/>
        </p:nvSpPr>
        <p:spPr>
          <a:xfrm>
            <a:off x="879025" y="3766075"/>
            <a:ext cx="7318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Char char="-"/>
            </a:pPr>
            <a:r>
              <a:rPr lang="en" sz="1200">
                <a:solidFill>
                  <a:srgbClr val="FF0000"/>
                </a:solidFill>
              </a:rPr>
              <a:t>Results are more dependent on the data rather than the method </a:t>
            </a:r>
            <a:endParaRPr sz="1200">
              <a:solidFill>
                <a:srgbClr val="FF0000"/>
              </a:solidFill>
            </a:endParaRPr>
          </a:p>
        </p:txBody>
      </p:sp>
      <p:sp>
        <p:nvSpPr>
          <p:cNvPr id="96" name="Google Shape;96;p18"/>
          <p:cNvSpPr/>
          <p:nvPr/>
        </p:nvSpPr>
        <p:spPr>
          <a:xfrm>
            <a:off x="2544150" y="2801450"/>
            <a:ext cx="191700" cy="7665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8"/>
          <p:cNvSpPr/>
          <p:nvPr/>
        </p:nvSpPr>
        <p:spPr>
          <a:xfrm>
            <a:off x="4982550" y="2279150"/>
            <a:ext cx="191700" cy="13650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8"/>
          <p:cNvSpPr/>
          <p:nvPr/>
        </p:nvSpPr>
        <p:spPr>
          <a:xfrm>
            <a:off x="7391675" y="1869350"/>
            <a:ext cx="191700" cy="17748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/>
          <p:nvPr>
            <p:ph type="title"/>
          </p:nvPr>
        </p:nvSpPr>
        <p:spPr>
          <a:xfrm>
            <a:off x="165600" y="1345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High-Level Overview of the Pipeline</a:t>
            </a:r>
            <a:endParaRPr b="1" sz="1600"/>
          </a:p>
        </p:txBody>
      </p:sp>
      <p:sp>
        <p:nvSpPr>
          <p:cNvPr id="104" name="Google Shape;104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5" name="Google Shape;105;p19"/>
          <p:cNvSpPr/>
          <p:nvPr/>
        </p:nvSpPr>
        <p:spPr>
          <a:xfrm>
            <a:off x="2647600" y="875125"/>
            <a:ext cx="3392400" cy="3240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Harmonized</a:t>
            </a:r>
            <a:r>
              <a:rPr lang="en" sz="1200"/>
              <a:t> Data from Assays</a:t>
            </a:r>
            <a:endParaRPr sz="1200"/>
          </a:p>
        </p:txBody>
      </p:sp>
      <p:sp>
        <p:nvSpPr>
          <p:cNvPr id="106" name="Google Shape;106;p19"/>
          <p:cNvSpPr txBox="1"/>
          <p:nvPr/>
        </p:nvSpPr>
        <p:spPr>
          <a:xfrm>
            <a:off x="2647600" y="1416625"/>
            <a:ext cx="3392400" cy="3693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Data Cleaning &amp; Aggregation</a:t>
            </a:r>
            <a:endParaRPr sz="1200"/>
          </a:p>
        </p:txBody>
      </p:sp>
      <p:sp>
        <p:nvSpPr>
          <p:cNvPr id="107" name="Google Shape;107;p19"/>
          <p:cNvSpPr txBox="1"/>
          <p:nvPr/>
        </p:nvSpPr>
        <p:spPr>
          <a:xfrm>
            <a:off x="2647600" y="2003425"/>
            <a:ext cx="3392400" cy="3693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Run JIVE Decomposition on Harmonized Data</a:t>
            </a:r>
            <a:endParaRPr sz="1200"/>
          </a:p>
        </p:txBody>
      </p:sp>
      <p:sp>
        <p:nvSpPr>
          <p:cNvPr id="108" name="Google Shape;108;p19"/>
          <p:cNvSpPr txBox="1"/>
          <p:nvPr/>
        </p:nvSpPr>
        <p:spPr>
          <a:xfrm>
            <a:off x="2647600" y="2599225"/>
            <a:ext cx="3392400" cy="3693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Train &amp; Evaluate Predictive Models</a:t>
            </a:r>
            <a:endParaRPr sz="1200"/>
          </a:p>
        </p:txBody>
      </p:sp>
      <p:sp>
        <p:nvSpPr>
          <p:cNvPr id="109" name="Google Shape;109;p19"/>
          <p:cNvSpPr txBox="1"/>
          <p:nvPr/>
        </p:nvSpPr>
        <p:spPr>
          <a:xfrm>
            <a:off x="2630650" y="3195025"/>
            <a:ext cx="3409500" cy="3693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Performance Visualization &amp; Analysis</a:t>
            </a:r>
            <a:endParaRPr sz="1200"/>
          </a:p>
        </p:txBody>
      </p:sp>
      <p:sp>
        <p:nvSpPr>
          <p:cNvPr id="110" name="Google Shape;110;p19"/>
          <p:cNvSpPr/>
          <p:nvPr/>
        </p:nvSpPr>
        <p:spPr>
          <a:xfrm>
            <a:off x="4245475" y="1199125"/>
            <a:ext cx="126900" cy="214500"/>
          </a:xfrm>
          <a:prstGeom prst="downArrow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19"/>
          <p:cNvSpPr/>
          <p:nvPr/>
        </p:nvSpPr>
        <p:spPr>
          <a:xfrm>
            <a:off x="4245475" y="1788925"/>
            <a:ext cx="126900" cy="214500"/>
          </a:xfrm>
          <a:prstGeom prst="downArrow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9"/>
          <p:cNvSpPr/>
          <p:nvPr/>
        </p:nvSpPr>
        <p:spPr>
          <a:xfrm>
            <a:off x="4245475" y="2378725"/>
            <a:ext cx="126900" cy="214500"/>
          </a:xfrm>
          <a:prstGeom prst="downArrow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19"/>
          <p:cNvSpPr/>
          <p:nvPr/>
        </p:nvSpPr>
        <p:spPr>
          <a:xfrm>
            <a:off x="4245475" y="2974525"/>
            <a:ext cx="126900" cy="214500"/>
          </a:xfrm>
          <a:prstGeom prst="downArrow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0"/>
          <p:cNvSpPr txBox="1"/>
          <p:nvPr>
            <p:ph type="title"/>
          </p:nvPr>
        </p:nvSpPr>
        <p:spPr>
          <a:xfrm>
            <a:off x="265425" y="1078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50"/>
              <a:t>Overview of JIVE Decomposition</a:t>
            </a:r>
            <a:endParaRPr b="1" sz="3200"/>
          </a:p>
        </p:txBody>
      </p:sp>
      <p:sp>
        <p:nvSpPr>
          <p:cNvPr id="119" name="Google Shape;119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0" name="Google Shape;120;p20"/>
          <p:cNvSpPr txBox="1"/>
          <p:nvPr/>
        </p:nvSpPr>
        <p:spPr>
          <a:xfrm>
            <a:off x="329425" y="692475"/>
            <a:ext cx="8456700" cy="42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b="1" lang="en" sz="1600">
                <a:solidFill>
                  <a:schemeClr val="dk1"/>
                </a:solidFill>
              </a:rPr>
              <a:t>Input Data:</a:t>
            </a:r>
            <a:r>
              <a:rPr lang="en" sz="1600">
                <a:solidFill>
                  <a:schemeClr val="dk1"/>
                </a:solidFill>
              </a:rPr>
              <a:t> Harmonized, processed matrices for each assay (training data only)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b="1" lang="en" sz="1600">
                <a:solidFill>
                  <a:schemeClr val="dk1"/>
                </a:solidFill>
              </a:rPr>
              <a:t>Common Samples: </a:t>
            </a:r>
            <a:r>
              <a:rPr lang="en" sz="1600">
                <a:solidFill>
                  <a:schemeClr val="dk1"/>
                </a:solidFill>
              </a:rPr>
              <a:t>Intersection of samples across all assays (identified and saved)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b="1" lang="en" sz="1600">
                <a:solidFill>
                  <a:schemeClr val="dk1"/>
                </a:solidFill>
              </a:rPr>
              <a:t>Decomposition: </a:t>
            </a:r>
            <a:r>
              <a:rPr lang="en" sz="1600">
                <a:solidFill>
                  <a:schemeClr val="dk1"/>
                </a:solidFill>
              </a:rPr>
              <a:t>JIVE algorithm separates data into joint factors (shared signals) and individual assay-specific components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b="1" lang="en" sz="1600">
                <a:solidFill>
                  <a:schemeClr val="dk1"/>
                </a:solidFill>
              </a:rPr>
              <a:t>Outputs: </a:t>
            </a:r>
            <a:r>
              <a:rPr lang="en" sz="1600">
                <a:solidFill>
                  <a:schemeClr val="dk1"/>
                </a:solidFill>
              </a:rPr>
              <a:t>Global JIVE factors (for each sample) and loadings (metagenes) for each assay</a:t>
            </a:r>
            <a:endParaRPr sz="1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1"/>
          <p:cNvSpPr/>
          <p:nvPr/>
        </p:nvSpPr>
        <p:spPr>
          <a:xfrm>
            <a:off x="2197921" y="1083830"/>
            <a:ext cx="1217400" cy="862200"/>
          </a:xfrm>
          <a:prstGeom prst="rect">
            <a:avLst/>
          </a:prstGeom>
          <a:solidFill>
            <a:srgbClr val="C9DAF8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21"/>
          <p:cNvSpPr txBox="1"/>
          <p:nvPr/>
        </p:nvSpPr>
        <p:spPr>
          <a:xfrm>
            <a:off x="1547446" y="1339427"/>
            <a:ext cx="6504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X</a:t>
            </a:r>
            <a:r>
              <a:rPr baseline="-25000" lang="en" sz="1100"/>
              <a:t>cytof</a:t>
            </a:r>
            <a:endParaRPr baseline="-25000" sz="1100"/>
          </a:p>
        </p:txBody>
      </p:sp>
      <p:sp>
        <p:nvSpPr>
          <p:cNvPr id="127" name="Google Shape;127;p21"/>
          <p:cNvSpPr/>
          <p:nvPr/>
        </p:nvSpPr>
        <p:spPr>
          <a:xfrm>
            <a:off x="1849459" y="2464252"/>
            <a:ext cx="1740300" cy="8622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21"/>
          <p:cNvSpPr txBox="1"/>
          <p:nvPr/>
        </p:nvSpPr>
        <p:spPr>
          <a:xfrm>
            <a:off x="1373008" y="2718352"/>
            <a:ext cx="4767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X</a:t>
            </a:r>
            <a:r>
              <a:rPr baseline="-25000" lang="en" sz="1100"/>
              <a:t>olink</a:t>
            </a:r>
            <a:endParaRPr baseline="-25000" sz="1100"/>
          </a:p>
        </p:txBody>
      </p:sp>
      <p:sp>
        <p:nvSpPr>
          <p:cNvPr id="129" name="Google Shape;129;p21"/>
          <p:cNvSpPr/>
          <p:nvPr/>
        </p:nvSpPr>
        <p:spPr>
          <a:xfrm>
            <a:off x="1198397" y="3939880"/>
            <a:ext cx="3177900" cy="8622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21"/>
          <p:cNvSpPr txBox="1"/>
          <p:nvPr/>
        </p:nvSpPr>
        <p:spPr>
          <a:xfrm>
            <a:off x="586470" y="4195477"/>
            <a:ext cx="606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X</a:t>
            </a:r>
            <a:r>
              <a:rPr baseline="-25000" lang="en" sz="1100"/>
              <a:t>rnaseq</a:t>
            </a:r>
            <a:endParaRPr baseline="-25000" sz="1100"/>
          </a:p>
        </p:txBody>
      </p:sp>
      <p:sp>
        <p:nvSpPr>
          <p:cNvPr id="131" name="Google Shape;131;p21"/>
          <p:cNvSpPr/>
          <p:nvPr/>
        </p:nvSpPr>
        <p:spPr>
          <a:xfrm>
            <a:off x="4374246" y="2647950"/>
            <a:ext cx="627300" cy="313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21"/>
          <p:cNvSpPr/>
          <p:nvPr/>
        </p:nvSpPr>
        <p:spPr>
          <a:xfrm>
            <a:off x="6626496" y="2647950"/>
            <a:ext cx="627300" cy="313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21"/>
          <p:cNvSpPr txBox="1"/>
          <p:nvPr/>
        </p:nvSpPr>
        <p:spPr>
          <a:xfrm>
            <a:off x="5151171" y="2466300"/>
            <a:ext cx="13257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Harmonized data</a:t>
            </a:r>
            <a:endParaRPr sz="1600"/>
          </a:p>
        </p:txBody>
      </p:sp>
      <p:sp>
        <p:nvSpPr>
          <p:cNvPr id="134" name="Google Shape;134;p21"/>
          <p:cNvSpPr txBox="1"/>
          <p:nvPr/>
        </p:nvSpPr>
        <p:spPr>
          <a:xfrm>
            <a:off x="7220701" y="2466300"/>
            <a:ext cx="15240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Calculate Loading and Factor Matrices </a:t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k=10</a:t>
            </a:r>
            <a:endParaRPr sz="1600"/>
          </a:p>
        </p:txBody>
      </p:sp>
      <p:grpSp>
        <p:nvGrpSpPr>
          <p:cNvPr id="135" name="Google Shape;135;p21"/>
          <p:cNvGrpSpPr/>
          <p:nvPr/>
        </p:nvGrpSpPr>
        <p:grpSpPr>
          <a:xfrm>
            <a:off x="6439896" y="367975"/>
            <a:ext cx="2136750" cy="1932336"/>
            <a:chOff x="6045825" y="215575"/>
            <a:chExt cx="2136750" cy="1932336"/>
          </a:xfrm>
        </p:grpSpPr>
        <p:pic>
          <p:nvPicPr>
            <p:cNvPr id="136" name="Google Shape;136;p21"/>
            <p:cNvPicPr preferRelativeResize="0"/>
            <p:nvPr/>
          </p:nvPicPr>
          <p:blipFill rotWithShape="1">
            <a:blip r:embed="rId3">
              <a:alphaModFix/>
            </a:blip>
            <a:srcRect b="58822" l="0" r="38908" t="0"/>
            <a:stretch/>
          </p:blipFill>
          <p:spPr>
            <a:xfrm>
              <a:off x="6045834" y="234488"/>
              <a:ext cx="2136741" cy="19134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21"/>
            <p:cNvSpPr/>
            <p:nvPr/>
          </p:nvSpPr>
          <p:spPr>
            <a:xfrm>
              <a:off x="6045825" y="215575"/>
              <a:ext cx="306600" cy="3138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8" name="Google Shape;138;p21"/>
          <p:cNvSpPr txBox="1"/>
          <p:nvPr/>
        </p:nvSpPr>
        <p:spPr>
          <a:xfrm>
            <a:off x="5339583" y="1163400"/>
            <a:ext cx="1050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B5394"/>
                </a:solidFill>
              </a:rPr>
              <a:t>JIVE</a:t>
            </a:r>
            <a:endParaRPr b="1" sz="2400">
              <a:solidFill>
                <a:srgbClr val="0B5394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